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2"/>
  </p:notesMasterIdLst>
  <p:handoutMasterIdLst>
    <p:handoutMasterId r:id="rId173"/>
  </p:handoutMasterIdLst>
  <p:sldIdLst>
    <p:sldId id="256" r:id="rId2"/>
    <p:sldId id="348" r:id="rId3"/>
    <p:sldId id="656" r:id="rId4"/>
    <p:sldId id="654" r:id="rId5"/>
    <p:sldId id="657" r:id="rId6"/>
    <p:sldId id="658" r:id="rId7"/>
    <p:sldId id="659" r:id="rId8"/>
    <p:sldId id="660" r:id="rId9"/>
    <p:sldId id="661" r:id="rId10"/>
    <p:sldId id="662" r:id="rId11"/>
    <p:sldId id="663" r:id="rId12"/>
    <p:sldId id="655" r:id="rId13"/>
    <p:sldId id="472" r:id="rId14"/>
    <p:sldId id="579" r:id="rId15"/>
    <p:sldId id="581" r:id="rId16"/>
    <p:sldId id="597" r:id="rId17"/>
    <p:sldId id="598" r:id="rId18"/>
    <p:sldId id="599" r:id="rId19"/>
    <p:sldId id="474" r:id="rId20"/>
    <p:sldId id="475" r:id="rId21"/>
    <p:sldId id="476" r:id="rId22"/>
    <p:sldId id="477" r:id="rId23"/>
    <p:sldId id="583" r:id="rId24"/>
    <p:sldId id="584" r:id="rId25"/>
    <p:sldId id="585" r:id="rId26"/>
    <p:sldId id="586" r:id="rId27"/>
    <p:sldId id="478" r:id="rId28"/>
    <p:sldId id="479" r:id="rId29"/>
    <p:sldId id="587" r:id="rId30"/>
    <p:sldId id="588" r:id="rId31"/>
    <p:sldId id="480" r:id="rId32"/>
    <p:sldId id="589" r:id="rId33"/>
    <p:sldId id="481" r:id="rId34"/>
    <p:sldId id="482" r:id="rId35"/>
    <p:sldId id="484" r:id="rId36"/>
    <p:sldId id="590" r:id="rId37"/>
    <p:sldId id="591" r:id="rId38"/>
    <p:sldId id="593" r:id="rId39"/>
    <p:sldId id="485" r:id="rId40"/>
    <p:sldId id="486" r:id="rId41"/>
    <p:sldId id="638" r:id="rId42"/>
    <p:sldId id="487" r:id="rId43"/>
    <p:sldId id="488" r:id="rId44"/>
    <p:sldId id="489" r:id="rId45"/>
    <p:sldId id="490" r:id="rId46"/>
    <p:sldId id="491" r:id="rId47"/>
    <p:sldId id="594" r:id="rId48"/>
    <p:sldId id="492" r:id="rId49"/>
    <p:sldId id="595" r:id="rId50"/>
    <p:sldId id="639" r:id="rId51"/>
    <p:sldId id="640" r:id="rId52"/>
    <p:sldId id="600" r:id="rId53"/>
    <p:sldId id="601" r:id="rId54"/>
    <p:sldId id="602" r:id="rId55"/>
    <p:sldId id="603" r:id="rId56"/>
    <p:sldId id="604" r:id="rId57"/>
    <p:sldId id="605" r:id="rId58"/>
    <p:sldId id="606" r:id="rId59"/>
    <p:sldId id="607" r:id="rId60"/>
    <p:sldId id="608" r:id="rId61"/>
    <p:sldId id="609" r:id="rId62"/>
    <p:sldId id="610" r:id="rId63"/>
    <p:sldId id="611" r:id="rId64"/>
    <p:sldId id="612" r:id="rId65"/>
    <p:sldId id="613" r:id="rId66"/>
    <p:sldId id="614" r:id="rId67"/>
    <p:sldId id="622" r:id="rId68"/>
    <p:sldId id="625" r:id="rId69"/>
    <p:sldId id="623" r:id="rId70"/>
    <p:sldId id="624" r:id="rId71"/>
    <p:sldId id="626" r:id="rId72"/>
    <p:sldId id="627" r:id="rId73"/>
    <p:sldId id="628" r:id="rId74"/>
    <p:sldId id="629" r:id="rId75"/>
    <p:sldId id="630" r:id="rId76"/>
    <p:sldId id="635" r:id="rId77"/>
    <p:sldId id="636" r:id="rId78"/>
    <p:sldId id="631" r:id="rId79"/>
    <p:sldId id="632" r:id="rId80"/>
    <p:sldId id="633" r:id="rId81"/>
    <p:sldId id="634" r:id="rId82"/>
    <p:sldId id="666" r:id="rId83"/>
    <p:sldId id="540" r:id="rId84"/>
    <p:sldId id="541" r:id="rId85"/>
    <p:sldId id="542" r:id="rId86"/>
    <p:sldId id="543" r:id="rId87"/>
    <p:sldId id="544" r:id="rId88"/>
    <p:sldId id="545" r:id="rId89"/>
    <p:sldId id="555" r:id="rId90"/>
    <p:sldId id="557" r:id="rId91"/>
    <p:sldId id="558" r:id="rId92"/>
    <p:sldId id="559" r:id="rId93"/>
    <p:sldId id="560" r:id="rId94"/>
    <p:sldId id="561" r:id="rId95"/>
    <p:sldId id="562" r:id="rId96"/>
    <p:sldId id="564" r:id="rId97"/>
    <p:sldId id="565" r:id="rId98"/>
    <p:sldId id="664" r:id="rId99"/>
    <p:sldId id="665" r:id="rId100"/>
    <p:sldId id="563" r:id="rId101"/>
    <p:sldId id="546" r:id="rId102"/>
    <p:sldId id="547" r:id="rId103"/>
    <p:sldId id="554" r:id="rId104"/>
    <p:sldId id="549" r:id="rId105"/>
    <p:sldId id="550" r:id="rId106"/>
    <p:sldId id="551" r:id="rId107"/>
    <p:sldId id="552" r:id="rId108"/>
    <p:sldId id="553" r:id="rId109"/>
    <p:sldId id="567" r:id="rId110"/>
    <p:sldId id="568" r:id="rId111"/>
    <p:sldId id="569" r:id="rId112"/>
    <p:sldId id="644" r:id="rId113"/>
    <p:sldId id="570" r:id="rId114"/>
    <p:sldId id="571" r:id="rId115"/>
    <p:sldId id="572" r:id="rId116"/>
    <p:sldId id="573" r:id="rId117"/>
    <p:sldId id="574" r:id="rId118"/>
    <p:sldId id="619" r:id="rId119"/>
    <p:sldId id="645" r:id="rId120"/>
    <p:sldId id="575" r:id="rId121"/>
    <p:sldId id="618" r:id="rId122"/>
    <p:sldId id="615" r:id="rId123"/>
    <p:sldId id="616" r:id="rId124"/>
    <p:sldId id="617" r:id="rId125"/>
    <p:sldId id="667" r:id="rId126"/>
    <p:sldId id="494" r:id="rId127"/>
    <p:sldId id="495" r:id="rId128"/>
    <p:sldId id="649" r:id="rId129"/>
    <p:sldId id="647" r:id="rId130"/>
    <p:sldId id="496" r:id="rId131"/>
    <p:sldId id="498" r:id="rId132"/>
    <p:sldId id="499" r:id="rId133"/>
    <p:sldId id="500" r:id="rId134"/>
    <p:sldId id="501" r:id="rId135"/>
    <p:sldId id="502" r:id="rId136"/>
    <p:sldId id="529" r:id="rId137"/>
    <p:sldId id="653" r:id="rId138"/>
    <p:sldId id="650" r:id="rId139"/>
    <p:sldId id="504" r:id="rId140"/>
    <p:sldId id="505" r:id="rId141"/>
    <p:sldId id="506" r:id="rId142"/>
    <p:sldId id="507" r:id="rId143"/>
    <p:sldId id="508" r:id="rId144"/>
    <p:sldId id="509" r:id="rId145"/>
    <p:sldId id="651" r:id="rId146"/>
    <p:sldId id="510" r:id="rId147"/>
    <p:sldId id="511" r:id="rId148"/>
    <p:sldId id="512" r:id="rId149"/>
    <p:sldId id="513" r:id="rId150"/>
    <p:sldId id="514" r:id="rId151"/>
    <p:sldId id="515" r:id="rId152"/>
    <p:sldId id="516" r:id="rId153"/>
    <p:sldId id="517" r:id="rId154"/>
    <p:sldId id="518" r:id="rId155"/>
    <p:sldId id="520" r:id="rId156"/>
    <p:sldId id="521" r:id="rId157"/>
    <p:sldId id="522" r:id="rId158"/>
    <p:sldId id="652" r:id="rId159"/>
    <p:sldId id="528" r:id="rId160"/>
    <p:sldId id="668" r:id="rId161"/>
    <p:sldId id="527" r:id="rId162"/>
    <p:sldId id="534" r:id="rId163"/>
    <p:sldId id="535" r:id="rId164"/>
    <p:sldId id="538" r:id="rId165"/>
    <p:sldId id="539" r:id="rId166"/>
    <p:sldId id="576" r:id="rId167"/>
    <p:sldId id="577" r:id="rId168"/>
    <p:sldId id="537" r:id="rId169"/>
    <p:sldId id="578" r:id="rId170"/>
    <p:sldId id="669" r:id="rId17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F81BD"/>
    <a:srgbClr val="FF0000"/>
    <a:srgbClr val="00FF00"/>
    <a:srgbClr val="33CC33"/>
    <a:srgbClr val="99FF33"/>
    <a:srgbClr val="66FF33"/>
    <a:srgbClr val="00FFCC"/>
    <a:srgbClr val="80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5" autoAdjust="0"/>
    <p:restoredTop sz="82282" autoAdjust="0"/>
  </p:normalViewPr>
  <p:slideViewPr>
    <p:cSldViewPr>
      <p:cViewPr varScale="1">
        <p:scale>
          <a:sx n="90" d="100"/>
          <a:sy n="90" d="100"/>
        </p:scale>
        <p:origin x="169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38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8A6A4-7F90-43F5-ADF5-E397DDD54838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B404-7578-4471-B3AB-F795147CBF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87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B1472E-5FD6-486E-AC70-11F6053C4A75}" type="datetimeFigureOut">
              <a:rPr lang="zh-CN" altLang="en-US"/>
              <a:pPr>
                <a:defRPr/>
              </a:pPr>
              <a:t>2020/11/2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0F83152-24B5-4366-9805-D80F594224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856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39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acc>
                            <m:accPr>
                              <m:chr m:val="̇"/>
                              <m:ctrlPr>
                                <a:rPr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i="0" smtClean="0">
                    <a:latin typeface="Cambria Math" panose="02040503050406030204" pitchFamily="18" charset="0"/>
                  </a:rPr>
                  <a:t>𝑀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(𝑞) 𝑞 ̈+𝐶(𝑞,𝑞 ̇ ) 𝑞 ̇+𝐺(𝑞)=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𝜏</a:t>
                </a:r>
                <a:r>
                  <a:rPr lang="en-US" altLang="zh-CN" i="0">
                    <a:latin typeface="Cambria Math" panose="02040503050406030204" pitchFamily="18" charset="0"/>
                  </a:rPr>
                  <a:t>+𝑑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b="0" i="0" smtClean="0">
                    <a:latin typeface="Cambria Math" panose="02040503050406030204" pitchFamily="18" charset="0"/>
                  </a:rPr>
                  <a:t>𝑒 ̈+𝑘_𝑣 𝑒 ̇+𝑘_𝑝 𝑒+𝑀_0^(−1) (𝑞) 𝑓 ̂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∙)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𝑀_0^(−1) (𝑞)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(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𝑀𝑞 ̈</a:t>
                </a:r>
                <a:r>
                  <a:rPr lang="en-US" altLang="zh-CN" i="0">
                    <a:latin typeface="Cambria Math" panose="02040503050406030204" pitchFamily="18" charset="0"/>
                  </a:rPr>
                  <a:t>+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𝑞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 ̇</a:t>
                </a:r>
                <a:r>
                  <a:rPr lang="en-US" altLang="zh-CN" i="0">
                    <a:latin typeface="Cambria Math" panose="02040503050406030204" pitchFamily="18" charset="0"/>
                  </a:rPr>
                  <a:t>+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𝐺+𝑑</a:t>
                </a:r>
                <a:r>
                  <a:rPr lang="en-US" altLang="zh-CN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</a:t>
                </a:r>
                <a:r>
                  <a:rPr lang="en-US" altLang="zh-CN" i="0" dirty="0"/>
                  <a:t> </a:t>
                </a:r>
                <a:r>
                  <a:rPr lang="en-US" altLang="zh-CN" i="0" dirty="0">
                    <a:latin typeface="Cambria Math" panose="02040503050406030204" pitchFamily="18" charset="0"/>
                  </a:rPr>
                  <a:t>" 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1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</a:rPr>
                  <a:t>‖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𝑤‖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=𝑡𝑟(𝑤 ̃^𝑇 𝑤 ̃)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70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增广误差信号，消除</a:t>
            </a:r>
            <a:r>
              <a:rPr lang="en-US" altLang="zh-CN" dirty="0" err="1"/>
              <a:t>Lyapunov</a:t>
            </a:r>
            <a:r>
              <a:rPr lang="zh-CN" altLang="en-US" dirty="0"/>
              <a:t>差分方程中非线性平方项</a:t>
            </a:r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enable derivation of adaptation laws that do not just ensure stability,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are also causal,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369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97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 dead-zone nonlinearity is also included inside the adaptation law</a:t>
                </a:r>
              </a:p>
              <a:p>
                <a:r>
                  <a:rPr lang="en-US" altLang="zh-CN" dirty="0"/>
                  <a:t>to ensure robustness to the inherent network approximation error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880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</a:rPr>
                  <a:t>𝑒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1^2 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𝑒_1^2 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−1)+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(𝑤 ̃^𝑇 (𝑘)+𝑤 ̃^𝑇 (𝑘−1))(𝑤 ̃(𝑘)−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𝑤 ̃(𝑘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−1))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83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54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956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𝑉_1−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/(𝑐_1^2 )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(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∆_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𝑓 (𝑥(𝑘−1))+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𝐺𝑒_1 (𝑘)) 𝑒_1 (𝑘)≤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1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93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1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097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31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1/2 [𝑥(𝑘)+∆𝑥(𝑘)]^𝑇 𝑊[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𝑥(𝑘)+∆𝑥(𝑘)]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+[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𝑥(𝑘)+∆𝑥(𝑘)]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^𝑇</a:t>
                </a:r>
                <a:r>
                  <a:rPr lang="zh-CN" alt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𝜃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=−∆𝑥^𝑇 (𝑘)[𝑊𝑥(𝑘)−</a:t>
                </a:r>
                <a:r>
                  <a:rPr lang="zh-CN" alt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𝜃]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42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723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714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46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106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46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9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53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897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198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971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01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3439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1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63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114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6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081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63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07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779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341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180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40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网络的权值主要是设计出来的，而不是通过网络运行学出来的，网络学习只能对它进行微小的调整，连接的权值在网络运行过程中基本固定，网络的运行只是按照一定的规则计算与更新网络状态，以达到一种稳态。将稳态设计在能量函数的极小点上，就能用这种网络来记忆一些需要记忆的模式，或者得到某些问题的最优解。</a:t>
            </a: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56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网络的权值主要是设计出来的，而不是通过网络运行学出来的，网络学习只能对它进行微小的调整，连接的权值在网络运行过程中基本固定，网络的运行只是按照一定的规则计算与更新网络状态，以达到一种稳态。将稳态设计在能量函数的极小点上，就能用这种网络来记忆一些需要记忆的模式，或者得到某些问题的最优解。</a:t>
            </a: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58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第一项保证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每</m:t>
                    </m:r>
                  </m:oMath>
                </a14:m>
                <a:r>
                  <a:rPr lang="zh-CN" altLang="en-US" dirty="0"/>
                  <a:t>一行所有元素按顺序相乘之积等于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（每个城市只去一次）</a:t>
                </a:r>
                <a:endParaRPr lang="en-US" altLang="zh-CN" dirty="0"/>
              </a:p>
              <a:p>
                <a:r>
                  <a:rPr lang="zh-CN" altLang="en-US" dirty="0"/>
                  <a:t>第二项保证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的每</m:t>
                    </m:r>
                  </m:oMath>
                </a14:m>
                <a:r>
                  <a:rPr lang="zh-CN" altLang="en-US" dirty="0"/>
                  <a:t>一列所有元素按顺序相乘之积等于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（每次只访问一个城市）</a:t>
                </a:r>
                <a:endParaRPr lang="en-US" altLang="zh-CN" dirty="0"/>
              </a:p>
              <a:p>
                <a:r>
                  <a:rPr lang="zh-CN" altLang="en-US" dirty="0"/>
                  <a:t>第三项保证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中的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的个数恰好为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时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最后一项为优化项（目标函数）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第一项保证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i="0">
                    <a:latin typeface="Cambria Math" panose="02040503050406030204" pitchFamily="18" charset="0"/>
                  </a:rPr>
                  <a:t>的每</a:t>
                </a:r>
                <a:r>
                  <a:rPr lang="zh-CN" altLang="en-US" dirty="0"/>
                  <a:t>一行所有元素按顺序相乘之积等于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（每个城市只去一次）</a:t>
                </a:r>
                <a:endParaRPr lang="en-US" altLang="zh-CN" dirty="0"/>
              </a:p>
              <a:p>
                <a:r>
                  <a:rPr lang="zh-CN" altLang="en-US" dirty="0"/>
                  <a:t>第二项保证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i="0">
                    <a:latin typeface="Cambria Math" panose="02040503050406030204" pitchFamily="18" charset="0"/>
                  </a:rPr>
                  <a:t>的每</a:t>
                </a:r>
                <a:r>
                  <a:rPr lang="zh-CN" altLang="en-US" dirty="0"/>
                  <a:t>一列所有元素按顺序相乘之积等于</a:t>
                </a:r>
                <a:r>
                  <a:rPr lang="en-US" altLang="zh-CN" dirty="0"/>
                  <a:t>0 </a:t>
                </a:r>
                <a:r>
                  <a:rPr lang="zh-CN" altLang="en-US" dirty="0"/>
                  <a:t>（每次只访问一个城市）</a:t>
                </a:r>
                <a:endParaRPr lang="en-US" altLang="zh-CN" dirty="0"/>
              </a:p>
              <a:p>
                <a:r>
                  <a:rPr lang="zh-CN" altLang="en-US" dirty="0"/>
                  <a:t>第三项保证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𝑉</a:t>
                </a:r>
                <a:r>
                  <a:rPr lang="zh-CN" altLang="en-US" dirty="0"/>
                  <a:t>中的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的个数恰好为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𝑁</a:t>
                </a:r>
                <a:r>
                  <a:rPr lang="zh-CN" altLang="en-US" dirty="0"/>
                  <a:t>时</a:t>
                </a:r>
                <a:r>
                  <a:rPr lang="en-US" altLang="zh-CN" b="0" i="0" dirty="0">
                    <a:latin typeface="Cambria Math" panose="02040503050406030204" pitchFamily="18" charset="0"/>
                  </a:rPr>
                  <a:t>𝐸</a:t>
                </a:r>
                <a:r>
                  <a:rPr lang="zh-CN" altLang="en-US" i="0" dirty="0">
                    <a:latin typeface="Cambria Math" panose="02040503050406030204" pitchFamily="18" charset="0"/>
                  </a:rPr>
                  <a:t>最小</a:t>
                </a:r>
                <a:endParaRPr lang="en-US" altLang="zh-CN" dirty="0"/>
              </a:p>
              <a:p>
                <a:r>
                  <a:rPr lang="zh-CN" altLang="en-US" dirty="0"/>
                  <a:t>最后一项为优化项（目标函数）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95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递推增量形式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递</a:t>
                </a:r>
                <a:r>
                  <a:rPr lang="zh-CN" altLang="en-US" dirty="0"/>
                  <a:t>推增量形式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sz="120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𝑢(𝑘)=𝐾_𝑝 {𝑒(𝑘)−𝑒(𝑘−1)+𝑇/𝑇_𝐼  𝑒(𝑘)+</a:t>
                </a:r>
                <a:r>
                  <a:rPr lang="en-US" altLang="zh-CN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𝑇/𝑇_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𝐷  (𝑒(𝑘)−2𝑒(𝑘−1)+𝑒(𝑘−2))}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239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径向基函数是一个取值仅仅依赖于离原点距离的实值函数，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是某种沿径向对称的标量函数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是一种相似性度量表示法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0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 smtClean="0">
                    <a:latin typeface="Cambria Math" panose="02040503050406030204" pitchFamily="18" charset="0"/>
                  </a:rPr>
                  <a:t>𝐸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 ̇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=</a:t>
                </a:r>
                <a:r>
                  <a:rPr lang="el-GR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𝐸+𝐵{[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 ̂(𝑥)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−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 ̂(𝑥|𝑊^∗ )]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}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9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𝑄𝐸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𝑃𝐵h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𝑃𝐵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−1/2 𝐸^𝑇 𝑄𝐸+(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𝑊 ̂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−𝑊^∗ )^𝑇 𝐸^𝑇 𝑃𝐵ℎ(𝑥)+𝐸^𝑇 𝑃𝐵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dirty="0" smtClean="0"/>
                  <a:t>+</a:t>
                </a:r>
                <a:r>
                  <a:rPr lang="en-US" altLang="zh-CN" i="0">
                    <a:latin typeface="Cambria Math" panose="02040503050406030204" pitchFamily="18" charset="0"/>
                  </a:rPr>
                  <a:t>1/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𝛾</a:t>
                </a:r>
                <a:r>
                  <a:rPr lang="en-US" altLang="zh-CN" i="0">
                    <a:latin typeface="Cambria Math" panose="02040503050406030204" pitchFamily="18" charset="0"/>
                  </a:rPr>
                  <a:t> 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𝑊 ̂</a:t>
                </a:r>
                <a:r>
                  <a:rPr lang="en-US" altLang="zh-CN" i="0">
                    <a:latin typeface="Cambria Math" panose="02040503050406030204" pitchFamily="18" charset="0"/>
                  </a:rPr>
                  <a:t>−𝑊^∗ )^𝑇 𝑊 ̂  ̇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85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F83152-24B5-4366-9805-D80F594224D3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9FE301-2C98-4FDD-8AD6-83235C1E5D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F4CC6-AB25-43DD-928D-092C742F9F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186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7B4EA-0611-4703-B8CE-09A0FD6888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8361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4AD2-89BF-4E37-81F0-92D81A4E17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462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79EC-49B3-432C-97DB-808591654F7C}" type="datetimeFigureOut">
              <a:rPr lang="zh-CN" altLang="en-US" smtClean="0"/>
              <a:t>2020/11/2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3BE4B-7B7B-40D5-A3BC-CB334786D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65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1800225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7164263" y="51135"/>
            <a:ext cx="1800225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D737F80D-8184-4F1F-A377-429C2E618A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968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3312368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724129" y="51135"/>
            <a:ext cx="3240360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C4609B-083C-404D-8758-FAE8AF11C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内容占位符 2"/>
          <p:cNvSpPr>
            <a:spLocks noGrp="1"/>
          </p:cNvSpPr>
          <p:nvPr>
            <p:ph sz="half" idx="1"/>
          </p:nvPr>
        </p:nvSpPr>
        <p:spPr>
          <a:xfrm>
            <a:off x="457200" y="1844824"/>
            <a:ext cx="8229600" cy="4281339"/>
          </a:xfrm>
        </p:spPr>
        <p:txBody>
          <a:bodyPr/>
          <a:lstStyle>
            <a:lvl1pPr>
              <a:defRPr sz="2800"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240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>
                <a:latin typeface="隶书" panose="02010509060101010101" pitchFamily="49" charset="-122"/>
                <a:ea typeface="隶书" panose="02010509060101010101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第三级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1600200" marR="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lang="zh-CN" altLang="en-US" dirty="0"/>
              <a:t>第四级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marL="2057400" marR="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/>
            </a:pPr>
            <a:r>
              <a:rPr lang="zh-CN" altLang="en-US" dirty="0"/>
              <a:t>第五级</a:t>
            </a:r>
            <a:r>
              <a:rPr lang="en-US" altLang="zh-CN" dirty="0" err="1"/>
              <a:t>mulu</a:t>
            </a:r>
            <a:endParaRPr lang="zh-CN" altLang="en-US" dirty="0"/>
          </a:p>
          <a:p>
            <a:pPr lvl="4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13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48680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07504" y="51135"/>
            <a:ext cx="3240360" cy="43338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5652121" y="51135"/>
            <a:ext cx="3312368" cy="433387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C4609B-083C-404D-8758-FAE8AF11C0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8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0BBA2-0B92-49A4-A51C-72DB4172AB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21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8A23E-AB63-4755-8C71-5A7E3BC866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56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07CF3-3BCD-4DF0-9608-BEC7C0E012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381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CE7D94-7AC8-4428-9AEA-D693D55C3A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353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102F2-0D45-4E2D-8BE3-8E83DC55E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69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936BC-03C8-4CBB-9A07-DC151015D6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311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4E47BA1-C8C0-401F-B697-D54408D234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8" r:id="rId2"/>
    <p:sldLayoutId id="214748377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9" r:id="rId13"/>
    <p:sldLayoutId id="214748378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611.png"/><Relationship Id="rId7" Type="http://schemas.openxmlformats.org/officeDocument/2006/relationships/image" Target="../media/image69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671.png"/><Relationship Id="rId10" Type="http://schemas.openxmlformats.org/officeDocument/2006/relationships/image" Target="../media/image722.png"/><Relationship Id="rId4" Type="http://schemas.openxmlformats.org/officeDocument/2006/relationships/image" Target="../media/image651.png"/><Relationship Id="rId9" Type="http://schemas.openxmlformats.org/officeDocument/2006/relationships/image" Target="../media/image71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2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24.png"/><Relationship Id="rId9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1.png"/><Relationship Id="rId3" Type="http://schemas.openxmlformats.org/officeDocument/2006/relationships/image" Target="../media/image811.png"/><Relationship Id="rId7" Type="http://schemas.openxmlformats.org/officeDocument/2006/relationships/image" Target="../media/image85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31.png"/><Relationship Id="rId4" Type="http://schemas.openxmlformats.org/officeDocument/2006/relationships/image" Target="../media/image8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1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0.png"/><Relationship Id="rId4" Type="http://schemas.openxmlformats.org/officeDocument/2006/relationships/image" Target="../media/image14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90.png"/><Relationship Id="rId18" Type="http://schemas.openxmlformats.org/officeDocument/2006/relationships/image" Target="../media/image1440.png"/><Relationship Id="rId3" Type="http://schemas.openxmlformats.org/officeDocument/2006/relationships/image" Target="../media/image1300.png"/><Relationship Id="rId21" Type="http://schemas.openxmlformats.org/officeDocument/2006/relationships/image" Target="../media/image1470.png"/><Relationship Id="rId7" Type="http://schemas.openxmlformats.org/officeDocument/2006/relationships/image" Target="../media/image1330.png"/><Relationship Id="rId12" Type="http://schemas.openxmlformats.org/officeDocument/2006/relationships/image" Target="../media/image1380.png"/><Relationship Id="rId17" Type="http://schemas.openxmlformats.org/officeDocument/2006/relationships/image" Target="../media/image1430.png"/><Relationship Id="rId25" Type="http://schemas.openxmlformats.org/officeDocument/2006/relationships/image" Target="../media/image15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20.png"/><Relationship Id="rId20" Type="http://schemas.openxmlformats.org/officeDocument/2006/relationships/image" Target="../media/image1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1370.png"/><Relationship Id="rId24" Type="http://schemas.openxmlformats.org/officeDocument/2006/relationships/image" Target="../media/image151.png"/><Relationship Id="rId5" Type="http://schemas.openxmlformats.org/officeDocument/2006/relationships/image" Target="../media/image1320.png"/><Relationship Id="rId15" Type="http://schemas.openxmlformats.org/officeDocument/2006/relationships/image" Target="../media/image1410.png"/><Relationship Id="rId23" Type="http://schemas.openxmlformats.org/officeDocument/2006/relationships/image" Target="../media/image149.png"/><Relationship Id="rId10" Type="http://schemas.openxmlformats.org/officeDocument/2006/relationships/image" Target="../media/image1360.png"/><Relationship Id="rId19" Type="http://schemas.openxmlformats.org/officeDocument/2006/relationships/image" Target="../media/image1450.png"/><Relationship Id="rId4" Type="http://schemas.openxmlformats.org/officeDocument/2006/relationships/image" Target="../media/image1310.png"/><Relationship Id="rId9" Type="http://schemas.openxmlformats.org/officeDocument/2006/relationships/image" Target="../media/image1350.png"/><Relationship Id="rId14" Type="http://schemas.openxmlformats.org/officeDocument/2006/relationships/image" Target="../media/image1400.png"/><Relationship Id="rId22" Type="http://schemas.openxmlformats.org/officeDocument/2006/relationships/image" Target="../media/image14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image" Target="../media/image1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13" Type="http://schemas.openxmlformats.org/officeDocument/2006/relationships/image" Target="../media/image1610.png"/><Relationship Id="rId3" Type="http://schemas.openxmlformats.org/officeDocument/2006/relationships/image" Target="../media/image33.png"/><Relationship Id="rId7" Type="http://schemas.openxmlformats.org/officeDocument/2006/relationships/image" Target="../media/image1011.png"/><Relationship Id="rId12" Type="http://schemas.openxmlformats.org/officeDocument/2006/relationships/image" Target="../media/image151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1.png"/><Relationship Id="rId11" Type="http://schemas.openxmlformats.org/officeDocument/2006/relationships/image" Target="../media/image1411.png"/><Relationship Id="rId5" Type="http://schemas.openxmlformats.org/officeDocument/2006/relationships/image" Target="../media/image85.png"/><Relationship Id="rId15" Type="http://schemas.openxmlformats.org/officeDocument/2006/relationships/image" Target="../media/image180.png"/><Relationship Id="rId10" Type="http://schemas.openxmlformats.org/officeDocument/2006/relationships/image" Target="../media/image1311.png"/><Relationship Id="rId4" Type="http://schemas.openxmlformats.org/officeDocument/2006/relationships/image" Target="../media/image71.png"/><Relationship Id="rId9" Type="http://schemas.openxmlformats.org/officeDocument/2006/relationships/image" Target="../media/image125.png"/><Relationship Id="rId14" Type="http://schemas.openxmlformats.org/officeDocument/2006/relationships/image" Target="../media/image17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1.png"/><Relationship Id="rId4" Type="http://schemas.openxmlformats.org/officeDocument/2006/relationships/image" Target="../media/image550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66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90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12" Type="http://schemas.openxmlformats.org/officeDocument/2006/relationships/image" Target="../media/image890.png"/><Relationship Id="rId17" Type="http://schemas.openxmlformats.org/officeDocument/2006/relationships/image" Target="../media/image94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820.png"/><Relationship Id="rId15" Type="http://schemas.openxmlformats.org/officeDocument/2006/relationships/image" Target="../media/image9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Relationship Id="rId14" Type="http://schemas.openxmlformats.org/officeDocument/2006/relationships/image" Target="../media/image9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1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51.png"/><Relationship Id="rId4" Type="http://schemas.openxmlformats.org/officeDocument/2006/relationships/image" Target="../media/image4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511.png"/><Relationship Id="rId4" Type="http://schemas.openxmlformats.org/officeDocument/2006/relationships/image" Target="../media/image49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125538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8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机器人智能控制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0" y="2276475"/>
            <a:ext cx="6400800" cy="1439863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易建强 蒲志强 袁如意</a:t>
            </a:r>
          </a:p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中国科学院自动化研究所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20</a:t>
            </a:r>
            <a:r>
              <a:rPr kumimoji="1"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20</a:t>
            </a: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年秋季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287" r="18844"/>
          <a:stretch/>
        </p:blipFill>
        <p:spPr>
          <a:xfrm>
            <a:off x="4557713" y="3933825"/>
            <a:ext cx="2246312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5" y="3933825"/>
            <a:ext cx="2408238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0244" r="9651" b="4561"/>
          <a:stretch/>
        </p:blipFill>
        <p:spPr>
          <a:xfrm>
            <a:off x="34925" y="3933825"/>
            <a:ext cx="2089150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7" name="Picture 5" descr="E:\学习\智能控制-信息学院春季\Neural Network\自动化标志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113"/>
            <a:ext cx="123190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8" descr="0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7050" y="3933825"/>
            <a:ext cx="2195513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12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F87886-1ED1-49B7-81B2-78C224EF596B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学习算法：有监督的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Hebb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学习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规则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 algn="just">
                  <a:buNone/>
                </a:pPr>
                <a:endParaRPr lang="zh-CN" alt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2342" b="-56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53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8257" y="530185"/>
            <a:ext cx="8229600" cy="1143000"/>
          </a:xfrm>
        </p:spPr>
        <p:txBody>
          <a:bodyPr/>
          <a:lstStyle/>
          <a:p>
            <a:r>
              <a:rPr lang="zh-CN" altLang="en-US" dirty="0"/>
              <a:t>机械手控制问题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004049" y="801614"/>
            <a:ext cx="3240360" cy="433387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>
          <a:xfrm>
            <a:off x="5833120" y="7106829"/>
            <a:ext cx="2133600" cy="365125"/>
          </a:xfrm>
        </p:spPr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100</a:t>
            </a:fld>
            <a:endParaRPr lang="en-US" altLang="zh-CN"/>
          </a:p>
        </p:txBody>
      </p:sp>
      <p:sp>
        <p:nvSpPr>
          <p:cNvPr id="7" name="同心圆 6"/>
          <p:cNvSpPr/>
          <p:nvPr/>
        </p:nvSpPr>
        <p:spPr>
          <a:xfrm>
            <a:off x="477135" y="3345200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同心圆 7"/>
          <p:cNvSpPr/>
          <p:nvPr/>
        </p:nvSpPr>
        <p:spPr>
          <a:xfrm>
            <a:off x="1287841" y="2751312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7" idx="1"/>
            <a:endCxn id="8" idx="1"/>
          </p:cNvCxnSpPr>
          <p:nvPr/>
        </p:nvCxnSpPr>
        <p:spPr>
          <a:xfrm flipV="1">
            <a:off x="504745" y="2781684"/>
            <a:ext cx="810706" cy="59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5"/>
            <a:endCxn id="8" idx="4"/>
          </p:cNvCxnSpPr>
          <p:nvPr/>
        </p:nvCxnSpPr>
        <p:spPr>
          <a:xfrm flipV="1">
            <a:off x="638061" y="2958702"/>
            <a:ext cx="744048" cy="563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同心圆 10"/>
          <p:cNvSpPr/>
          <p:nvPr/>
        </p:nvSpPr>
        <p:spPr>
          <a:xfrm>
            <a:off x="2343642" y="2543923"/>
            <a:ext cx="113121" cy="103695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" name="直接连接符 11"/>
          <p:cNvCxnSpPr>
            <a:stCxn id="8" idx="0"/>
            <a:endCxn id="11" idx="1"/>
          </p:cNvCxnSpPr>
          <p:nvPr/>
        </p:nvCxnSpPr>
        <p:spPr>
          <a:xfrm flipV="1">
            <a:off x="1382109" y="2559109"/>
            <a:ext cx="978099" cy="19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4"/>
            <a:endCxn id="11" idx="5"/>
          </p:cNvCxnSpPr>
          <p:nvPr/>
        </p:nvCxnSpPr>
        <p:spPr>
          <a:xfrm flipV="1">
            <a:off x="1382109" y="2632432"/>
            <a:ext cx="1058088" cy="32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1212425" y="1849754"/>
            <a:ext cx="1084083" cy="430218"/>
          </a:xfrm>
          <a:custGeom>
            <a:avLst/>
            <a:gdLst>
              <a:gd name="connsiteX0" fmla="*/ 0 w 1084083"/>
              <a:gd name="connsiteY0" fmla="*/ 128561 h 430218"/>
              <a:gd name="connsiteX1" fmla="*/ 716437 w 1084083"/>
              <a:gd name="connsiteY1" fmla="*/ 15439 h 430218"/>
              <a:gd name="connsiteX2" fmla="*/ 1084083 w 1084083"/>
              <a:gd name="connsiteY2" fmla="*/ 430218 h 43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4083" h="430218">
                <a:moveTo>
                  <a:pt x="0" y="128561"/>
                </a:moveTo>
                <a:cubicBezTo>
                  <a:pt x="267878" y="46862"/>
                  <a:pt x="535757" y="-34837"/>
                  <a:pt x="716437" y="15439"/>
                </a:cubicBezTo>
                <a:cubicBezTo>
                  <a:pt x="897117" y="65715"/>
                  <a:pt x="990600" y="247966"/>
                  <a:pt x="1084083" y="430218"/>
                </a:cubicBezTo>
              </a:path>
            </a:pathLst>
          </a:custGeom>
          <a:noFill/>
          <a:ln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283085" y="2265012"/>
            <a:ext cx="342818" cy="1043609"/>
          </a:xfrm>
          <a:custGeom>
            <a:avLst/>
            <a:gdLst>
              <a:gd name="connsiteX0" fmla="*/ 0 w 342818"/>
              <a:gd name="connsiteY0" fmla="*/ 0 h 1043609"/>
              <a:gd name="connsiteX1" fmla="*/ 318052 w 342818"/>
              <a:gd name="connsiteY1" fmla="*/ 606287 h 1043609"/>
              <a:gd name="connsiteX2" fmla="*/ 298174 w 342818"/>
              <a:gd name="connsiteY2" fmla="*/ 1043609 h 104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818" h="1043609">
                <a:moveTo>
                  <a:pt x="0" y="0"/>
                </a:moveTo>
                <a:cubicBezTo>
                  <a:pt x="134178" y="216176"/>
                  <a:pt x="268356" y="432352"/>
                  <a:pt x="318052" y="606287"/>
                </a:cubicBezTo>
                <a:cubicBezTo>
                  <a:pt x="367748" y="780222"/>
                  <a:pt x="332961" y="911915"/>
                  <a:pt x="298174" y="10436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229537" y="1967769"/>
            <a:ext cx="1361661" cy="545722"/>
          </a:xfrm>
          <a:custGeom>
            <a:avLst/>
            <a:gdLst>
              <a:gd name="connsiteX0" fmla="*/ 0 w 1361661"/>
              <a:gd name="connsiteY0" fmla="*/ 9009 h 545722"/>
              <a:gd name="connsiteX1" fmla="*/ 655983 w 1361661"/>
              <a:gd name="connsiteY1" fmla="*/ 18948 h 545722"/>
              <a:gd name="connsiteX2" fmla="*/ 1123122 w 1361661"/>
              <a:gd name="connsiteY2" fmla="*/ 177974 h 545722"/>
              <a:gd name="connsiteX3" fmla="*/ 1361661 w 1361661"/>
              <a:gd name="connsiteY3" fmla="*/ 545722 h 54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661" h="545722">
                <a:moveTo>
                  <a:pt x="0" y="9009"/>
                </a:moveTo>
                <a:cubicBezTo>
                  <a:pt x="234398" y="-102"/>
                  <a:pt x="468796" y="-9213"/>
                  <a:pt x="655983" y="18948"/>
                </a:cubicBezTo>
                <a:cubicBezTo>
                  <a:pt x="843170" y="47109"/>
                  <a:pt x="1005509" y="90178"/>
                  <a:pt x="1123122" y="177974"/>
                </a:cubicBezTo>
                <a:cubicBezTo>
                  <a:pt x="1240735" y="265770"/>
                  <a:pt x="1301198" y="405746"/>
                  <a:pt x="1361661" y="545722"/>
                </a:cubicBezTo>
              </a:path>
            </a:pathLst>
          </a:custGeom>
          <a:noFill/>
          <a:ln>
            <a:prstDash val="dash"/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71320" y="2463795"/>
            <a:ext cx="139709" cy="854765"/>
          </a:xfrm>
          <a:custGeom>
            <a:avLst/>
            <a:gdLst>
              <a:gd name="connsiteX0" fmla="*/ 0 w 139709"/>
              <a:gd name="connsiteY0" fmla="*/ 0 h 854765"/>
              <a:gd name="connsiteX1" fmla="*/ 139147 w 139709"/>
              <a:gd name="connsiteY1" fmla="*/ 397565 h 854765"/>
              <a:gd name="connsiteX2" fmla="*/ 39756 w 139709"/>
              <a:gd name="connsiteY2" fmla="*/ 854765 h 85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9" h="854765">
                <a:moveTo>
                  <a:pt x="0" y="0"/>
                </a:moveTo>
                <a:cubicBezTo>
                  <a:pt x="66260" y="127552"/>
                  <a:pt x="132521" y="255104"/>
                  <a:pt x="139147" y="397565"/>
                </a:cubicBezTo>
                <a:cubicBezTo>
                  <a:pt x="145773" y="540026"/>
                  <a:pt x="92764" y="697395"/>
                  <a:pt x="39756" y="854765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053567" y="1848828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67" y="1848828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997237" y="1910662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37" y="1910662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435657" y="3187929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657" y="3187929"/>
                <a:ext cx="317715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466405" y="1783103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起点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12424" y="1694923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中间点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80238" y="328547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终点</a:t>
            </a:r>
          </a:p>
        </p:txBody>
      </p:sp>
      <p:sp>
        <p:nvSpPr>
          <p:cNvPr id="24" name="同心圆 23"/>
          <p:cNvSpPr/>
          <p:nvPr/>
        </p:nvSpPr>
        <p:spPr>
          <a:xfrm>
            <a:off x="7073035" y="3821576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同心圆 24"/>
          <p:cNvSpPr/>
          <p:nvPr/>
        </p:nvSpPr>
        <p:spPr>
          <a:xfrm>
            <a:off x="6715559" y="2916604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6" name="直接连接符 25"/>
          <p:cNvCxnSpPr>
            <a:stCxn id="25" idx="5"/>
            <a:endCxn id="24" idx="7"/>
          </p:cNvCxnSpPr>
          <p:nvPr/>
        </p:nvCxnSpPr>
        <p:spPr>
          <a:xfrm>
            <a:off x="6876485" y="3093622"/>
            <a:ext cx="357476" cy="75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5" idx="3"/>
            <a:endCxn id="24" idx="3"/>
          </p:cNvCxnSpPr>
          <p:nvPr/>
        </p:nvCxnSpPr>
        <p:spPr>
          <a:xfrm>
            <a:off x="6743169" y="3093622"/>
            <a:ext cx="357476" cy="90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7619046" y="2483119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连接符 28"/>
          <p:cNvCxnSpPr>
            <a:stCxn id="25" idx="1"/>
            <a:endCxn id="28" idx="1"/>
          </p:cNvCxnSpPr>
          <p:nvPr/>
        </p:nvCxnSpPr>
        <p:spPr>
          <a:xfrm flipV="1">
            <a:off x="6743169" y="2513491"/>
            <a:ext cx="903487" cy="43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5" idx="5"/>
            <a:endCxn id="28" idx="5"/>
          </p:cNvCxnSpPr>
          <p:nvPr/>
        </p:nvCxnSpPr>
        <p:spPr>
          <a:xfrm flipV="1">
            <a:off x="6876485" y="2660137"/>
            <a:ext cx="903487" cy="43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同心圆 30"/>
          <p:cNvSpPr/>
          <p:nvPr/>
        </p:nvSpPr>
        <p:spPr>
          <a:xfrm>
            <a:off x="7761948" y="1755165"/>
            <a:ext cx="111146" cy="993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>
            <a:stCxn id="31" idx="2"/>
            <a:endCxn id="28" idx="1"/>
          </p:cNvCxnSpPr>
          <p:nvPr/>
        </p:nvCxnSpPr>
        <p:spPr>
          <a:xfrm flipH="1">
            <a:off x="7646656" y="1804861"/>
            <a:ext cx="115292" cy="70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31" idx="6"/>
            <a:endCxn id="28" idx="6"/>
          </p:cNvCxnSpPr>
          <p:nvPr/>
        </p:nvCxnSpPr>
        <p:spPr>
          <a:xfrm flipH="1">
            <a:off x="7807582" y="1804861"/>
            <a:ext cx="65512" cy="781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8644876" y="1652579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76" y="1652579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6427494" y="1783384"/>
            <a:ext cx="704870" cy="0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132364" y="1783384"/>
            <a:ext cx="585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962545" y="1783384"/>
            <a:ext cx="7733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6209169" y="1664116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69" y="1664116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28" idx="5"/>
          </p:cNvCxnSpPr>
          <p:nvPr/>
        </p:nvCxnSpPr>
        <p:spPr>
          <a:xfrm flipV="1">
            <a:off x="7779972" y="2417183"/>
            <a:ext cx="527360" cy="2429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156955" y="4029332"/>
            <a:ext cx="7285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形 40"/>
          <p:cNvSpPr/>
          <p:nvPr/>
        </p:nvSpPr>
        <p:spPr>
          <a:xfrm>
            <a:off x="6944443" y="3792959"/>
            <a:ext cx="505279" cy="472014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弧形 41"/>
          <p:cNvSpPr/>
          <p:nvPr/>
        </p:nvSpPr>
        <p:spPr>
          <a:xfrm rot="3641299">
            <a:off x="6627673" y="2892072"/>
            <a:ext cx="493464" cy="504300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弧形 42"/>
          <p:cNvSpPr/>
          <p:nvPr/>
        </p:nvSpPr>
        <p:spPr>
          <a:xfrm rot="1501945">
            <a:off x="7470923" y="2255415"/>
            <a:ext cx="618099" cy="323536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2297305" y="5041489"/>
            <a:ext cx="810706" cy="59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46" idx="6"/>
          </p:cNvCxnSpPr>
          <p:nvPr/>
        </p:nvCxnSpPr>
        <p:spPr>
          <a:xfrm flipV="1">
            <a:off x="2360208" y="5149141"/>
            <a:ext cx="783664" cy="5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同心圆 45"/>
          <p:cNvSpPr/>
          <p:nvPr/>
        </p:nvSpPr>
        <p:spPr>
          <a:xfrm>
            <a:off x="2171672" y="5620410"/>
            <a:ext cx="188536" cy="207390"/>
          </a:xfrm>
          <a:prstGeom prst="don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同心圆 46"/>
          <p:cNvSpPr/>
          <p:nvPr/>
        </p:nvSpPr>
        <p:spPr>
          <a:xfrm>
            <a:off x="3023936" y="5047593"/>
            <a:ext cx="146978" cy="136346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弧形 47"/>
          <p:cNvSpPr/>
          <p:nvPr/>
        </p:nvSpPr>
        <p:spPr>
          <a:xfrm>
            <a:off x="1215947" y="4678898"/>
            <a:ext cx="2162715" cy="2090414"/>
          </a:xfrm>
          <a:prstGeom prst="arc">
            <a:avLst/>
          </a:prstGeom>
          <a:ln>
            <a:headEnd type="none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2059176" y="4544245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176" y="4544245"/>
                <a:ext cx="317715" cy="2616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/>
              <p:cNvSpPr txBox="1"/>
              <p:nvPr/>
            </p:nvSpPr>
            <p:spPr>
              <a:xfrm>
                <a:off x="3219804" y="5638574"/>
                <a:ext cx="3177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804" y="5638574"/>
                <a:ext cx="317715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>
            <a:off x="4040763" y="6247190"/>
            <a:ext cx="2436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4030824" y="4268931"/>
            <a:ext cx="9939" cy="197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040763" y="5378300"/>
            <a:ext cx="239410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多边形 53"/>
          <p:cNvSpPr/>
          <p:nvPr/>
        </p:nvSpPr>
        <p:spPr>
          <a:xfrm>
            <a:off x="4060642" y="4340839"/>
            <a:ext cx="1759226" cy="1041275"/>
          </a:xfrm>
          <a:custGeom>
            <a:avLst/>
            <a:gdLst>
              <a:gd name="connsiteX0" fmla="*/ 0 w 1759226"/>
              <a:gd name="connsiteY0" fmla="*/ 1041275 h 1041275"/>
              <a:gd name="connsiteX1" fmla="*/ 298174 w 1759226"/>
              <a:gd name="connsiteY1" fmla="*/ 713283 h 1041275"/>
              <a:gd name="connsiteX2" fmla="*/ 675861 w 1759226"/>
              <a:gd name="connsiteY2" fmla="*/ 116936 h 1041275"/>
              <a:gd name="connsiteX3" fmla="*/ 1043608 w 1759226"/>
              <a:gd name="connsiteY3" fmla="*/ 47362 h 1041275"/>
              <a:gd name="connsiteX4" fmla="*/ 1401417 w 1759226"/>
              <a:gd name="connsiteY4" fmla="*/ 663588 h 1041275"/>
              <a:gd name="connsiteX5" fmla="*/ 1759226 w 1759226"/>
              <a:gd name="connsiteY5" fmla="*/ 1041275 h 1041275"/>
              <a:gd name="connsiteX6" fmla="*/ 1759226 w 1759226"/>
              <a:gd name="connsiteY6" fmla="*/ 1041275 h 104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9226" h="1041275">
                <a:moveTo>
                  <a:pt x="0" y="1041275"/>
                </a:moveTo>
                <a:cubicBezTo>
                  <a:pt x="92765" y="954307"/>
                  <a:pt x="185531" y="867339"/>
                  <a:pt x="298174" y="713283"/>
                </a:cubicBezTo>
                <a:cubicBezTo>
                  <a:pt x="410817" y="559227"/>
                  <a:pt x="551622" y="227923"/>
                  <a:pt x="675861" y="116936"/>
                </a:cubicBezTo>
                <a:cubicBezTo>
                  <a:pt x="800100" y="5949"/>
                  <a:pt x="922682" y="-43747"/>
                  <a:pt x="1043608" y="47362"/>
                </a:cubicBezTo>
                <a:cubicBezTo>
                  <a:pt x="1164534" y="138471"/>
                  <a:pt x="1282147" y="497936"/>
                  <a:pt x="1401417" y="663588"/>
                </a:cubicBezTo>
                <a:cubicBezTo>
                  <a:pt x="1520687" y="829240"/>
                  <a:pt x="1759226" y="1041275"/>
                  <a:pt x="1759226" y="1041275"/>
                </a:cubicBezTo>
                <a:lnTo>
                  <a:pt x="1759226" y="10412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>
            <a:off x="4060642" y="4005064"/>
            <a:ext cx="2315817" cy="1367111"/>
          </a:xfrm>
          <a:custGeom>
            <a:avLst/>
            <a:gdLst>
              <a:gd name="connsiteX0" fmla="*/ 0 w 2315817"/>
              <a:gd name="connsiteY0" fmla="*/ 1367111 h 1367111"/>
              <a:gd name="connsiteX1" fmla="*/ 298174 w 2315817"/>
              <a:gd name="connsiteY1" fmla="*/ 820458 h 1367111"/>
              <a:gd name="connsiteX2" fmla="*/ 685800 w 2315817"/>
              <a:gd name="connsiteY2" fmla="*/ 15389 h 1367111"/>
              <a:gd name="connsiteX3" fmla="*/ 1451113 w 2315817"/>
              <a:gd name="connsiteY3" fmla="*/ 373198 h 1367111"/>
              <a:gd name="connsiteX4" fmla="*/ 2315817 w 2315817"/>
              <a:gd name="connsiteY4" fmla="*/ 1357172 h 1367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817" h="1367111">
                <a:moveTo>
                  <a:pt x="0" y="1367111"/>
                </a:moveTo>
                <a:cubicBezTo>
                  <a:pt x="91937" y="1206428"/>
                  <a:pt x="183874" y="1045745"/>
                  <a:pt x="298174" y="820458"/>
                </a:cubicBezTo>
                <a:cubicBezTo>
                  <a:pt x="412474" y="595171"/>
                  <a:pt x="493644" y="89932"/>
                  <a:pt x="685800" y="15389"/>
                </a:cubicBezTo>
                <a:cubicBezTo>
                  <a:pt x="877957" y="-59154"/>
                  <a:pt x="1179444" y="149568"/>
                  <a:pt x="1451113" y="373198"/>
                </a:cubicBezTo>
                <a:cubicBezTo>
                  <a:pt x="1722782" y="596828"/>
                  <a:pt x="2019299" y="977000"/>
                  <a:pt x="2315817" y="1357172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4825955" y="5374839"/>
            <a:ext cx="1590261" cy="742227"/>
          </a:xfrm>
          <a:custGeom>
            <a:avLst/>
            <a:gdLst>
              <a:gd name="connsiteX0" fmla="*/ 0 w 1590261"/>
              <a:gd name="connsiteY0" fmla="*/ 7275 h 742227"/>
              <a:gd name="connsiteX1" fmla="*/ 268356 w 1590261"/>
              <a:gd name="connsiteY1" fmla="*/ 37092 h 742227"/>
              <a:gd name="connsiteX2" fmla="*/ 417443 w 1590261"/>
              <a:gd name="connsiteY2" fmla="*/ 295510 h 742227"/>
              <a:gd name="connsiteX3" fmla="*/ 566530 w 1590261"/>
              <a:gd name="connsiteY3" fmla="*/ 504231 h 742227"/>
              <a:gd name="connsiteX4" fmla="*/ 775252 w 1590261"/>
              <a:gd name="connsiteY4" fmla="*/ 703014 h 742227"/>
              <a:gd name="connsiteX5" fmla="*/ 1172817 w 1590261"/>
              <a:gd name="connsiteY5" fmla="*/ 722892 h 742227"/>
              <a:gd name="connsiteX6" fmla="*/ 1411356 w 1590261"/>
              <a:gd name="connsiteY6" fmla="*/ 484353 h 742227"/>
              <a:gd name="connsiteX7" fmla="*/ 1520687 w 1590261"/>
              <a:gd name="connsiteY7" fmla="*/ 225936 h 742227"/>
              <a:gd name="connsiteX8" fmla="*/ 1590261 w 1590261"/>
              <a:gd name="connsiteY8" fmla="*/ 27153 h 74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0261" h="742227">
                <a:moveTo>
                  <a:pt x="0" y="7275"/>
                </a:moveTo>
                <a:cubicBezTo>
                  <a:pt x="99391" y="-1836"/>
                  <a:pt x="198782" y="-10947"/>
                  <a:pt x="268356" y="37092"/>
                </a:cubicBezTo>
                <a:cubicBezTo>
                  <a:pt x="337930" y="85131"/>
                  <a:pt x="367747" y="217654"/>
                  <a:pt x="417443" y="295510"/>
                </a:cubicBezTo>
                <a:cubicBezTo>
                  <a:pt x="467139" y="373366"/>
                  <a:pt x="506895" y="436314"/>
                  <a:pt x="566530" y="504231"/>
                </a:cubicBezTo>
                <a:cubicBezTo>
                  <a:pt x="626165" y="572148"/>
                  <a:pt x="674204" y="666570"/>
                  <a:pt x="775252" y="703014"/>
                </a:cubicBezTo>
                <a:cubicBezTo>
                  <a:pt x="876300" y="739458"/>
                  <a:pt x="1066800" y="759336"/>
                  <a:pt x="1172817" y="722892"/>
                </a:cubicBezTo>
                <a:cubicBezTo>
                  <a:pt x="1278834" y="686448"/>
                  <a:pt x="1353378" y="567179"/>
                  <a:pt x="1411356" y="484353"/>
                </a:cubicBezTo>
                <a:cubicBezTo>
                  <a:pt x="1469334" y="401527"/>
                  <a:pt x="1490870" y="302136"/>
                  <a:pt x="1520687" y="225936"/>
                </a:cubicBezTo>
                <a:cubicBezTo>
                  <a:pt x="1550504" y="149736"/>
                  <a:pt x="1570382" y="88444"/>
                  <a:pt x="1590261" y="271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4080520" y="5401269"/>
            <a:ext cx="2355574" cy="1118470"/>
          </a:xfrm>
          <a:custGeom>
            <a:avLst/>
            <a:gdLst>
              <a:gd name="connsiteX0" fmla="*/ 0 w 2355574"/>
              <a:gd name="connsiteY0" fmla="*/ 723 h 1118470"/>
              <a:gd name="connsiteX1" fmla="*/ 238539 w 2355574"/>
              <a:gd name="connsiteY1" fmla="*/ 30540 h 1118470"/>
              <a:gd name="connsiteX2" fmla="*/ 467139 w 2355574"/>
              <a:gd name="connsiteY2" fmla="*/ 199506 h 1118470"/>
              <a:gd name="connsiteX3" fmla="*/ 675861 w 2355574"/>
              <a:gd name="connsiteY3" fmla="*/ 418167 h 1118470"/>
              <a:gd name="connsiteX4" fmla="*/ 1003852 w 2355574"/>
              <a:gd name="connsiteY4" fmla="*/ 736219 h 1118470"/>
              <a:gd name="connsiteX5" fmla="*/ 1361661 w 2355574"/>
              <a:gd name="connsiteY5" fmla="*/ 1004575 h 1118470"/>
              <a:gd name="connsiteX6" fmla="*/ 1928191 w 2355574"/>
              <a:gd name="connsiteY6" fmla="*/ 1113906 h 1118470"/>
              <a:gd name="connsiteX7" fmla="*/ 2166730 w 2355574"/>
              <a:gd name="connsiteY7" fmla="*/ 865427 h 1118470"/>
              <a:gd name="connsiteX8" fmla="*/ 2335696 w 2355574"/>
              <a:gd name="connsiteY8" fmla="*/ 219384 h 1118470"/>
              <a:gd name="connsiteX9" fmla="*/ 2345635 w 2355574"/>
              <a:gd name="connsiteY9" fmla="*/ 723 h 111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74" h="1118470">
                <a:moveTo>
                  <a:pt x="0" y="723"/>
                </a:moveTo>
                <a:cubicBezTo>
                  <a:pt x="80341" y="-934"/>
                  <a:pt x="160683" y="-2590"/>
                  <a:pt x="238539" y="30540"/>
                </a:cubicBezTo>
                <a:cubicBezTo>
                  <a:pt x="316395" y="63670"/>
                  <a:pt x="394252" y="134902"/>
                  <a:pt x="467139" y="199506"/>
                </a:cubicBezTo>
                <a:cubicBezTo>
                  <a:pt x="540026" y="264110"/>
                  <a:pt x="586409" y="328715"/>
                  <a:pt x="675861" y="418167"/>
                </a:cubicBezTo>
                <a:cubicBezTo>
                  <a:pt x="765313" y="507619"/>
                  <a:pt x="889552" y="638484"/>
                  <a:pt x="1003852" y="736219"/>
                </a:cubicBezTo>
                <a:cubicBezTo>
                  <a:pt x="1118152" y="833954"/>
                  <a:pt x="1207605" y="941627"/>
                  <a:pt x="1361661" y="1004575"/>
                </a:cubicBezTo>
                <a:cubicBezTo>
                  <a:pt x="1515718" y="1067523"/>
                  <a:pt x="1794013" y="1137097"/>
                  <a:pt x="1928191" y="1113906"/>
                </a:cubicBezTo>
                <a:cubicBezTo>
                  <a:pt x="2062369" y="1090715"/>
                  <a:pt x="2098813" y="1014514"/>
                  <a:pt x="2166730" y="865427"/>
                </a:cubicBezTo>
                <a:cubicBezTo>
                  <a:pt x="2234648" y="716340"/>
                  <a:pt x="2305879" y="363501"/>
                  <a:pt x="2335696" y="219384"/>
                </a:cubicBezTo>
                <a:cubicBezTo>
                  <a:pt x="2365513" y="75267"/>
                  <a:pt x="2355574" y="37995"/>
                  <a:pt x="2345635" y="72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3521842" y="4469435"/>
            <a:ext cx="442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张</a:t>
            </a:r>
            <a:endParaRPr lang="en-US" altLang="zh-CN" sz="2000" dirty="0"/>
          </a:p>
          <a:p>
            <a:r>
              <a:rPr lang="zh-CN" altLang="en-US" sz="2000" dirty="0"/>
              <a:t>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6209169" y="627264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169" y="6272646"/>
                <a:ext cx="33457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705441" y="3723240"/>
            <a:ext cx="198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 </a:t>
            </a:r>
            <a:r>
              <a:rPr lang="zh-CN" altLang="en-US" dirty="0"/>
              <a:t>轨迹规划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556379" y="4256455"/>
            <a:ext cx="200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b. </a:t>
            </a:r>
            <a:r>
              <a:rPr lang="zh-CN" altLang="en-US" dirty="0"/>
              <a:t>逆运动学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091365" y="6307212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c. </a:t>
            </a:r>
            <a:r>
              <a:rPr lang="zh-CN" altLang="en-US" dirty="0"/>
              <a:t>逆动力学</a:t>
            </a: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</p:spTree>
    <p:extLst>
      <p:ext uri="{BB962C8B-B14F-4D97-AF65-F5344CB8AC3E}">
        <p14:creationId xmlns:p14="http://schemas.microsoft.com/office/powerpoint/2010/main" val="2690794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9776" y="1545758"/>
                <a:ext cx="8604448" cy="23042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机械手运动方程（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kinematic equation</a:t>
                </a:r>
                <a:r>
                  <a:rPr lang="zh-CN" altLang="en-US" dirty="0"/>
                  <a:t>）静态方程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机械手臂长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dirty="0"/>
                  <a:t>以及各关节角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则机械手终端在直角坐标系中的位置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9776" y="1545758"/>
                <a:ext cx="8604448" cy="2304256"/>
              </a:xfrm>
              <a:blipFill>
                <a:blip r:embed="rId2"/>
                <a:stretch>
                  <a:fillRect l="-1416" t="-3704" r="-1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EC94301-949C-4B50-A6D4-C69F2290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3666179"/>
            <a:ext cx="4041998" cy="3292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3F428D-ECF8-4B41-A5B4-92DC69197B27}"/>
                  </a:ext>
                </a:extLst>
              </p:cNvPr>
              <p:cNvSpPr txBox="1"/>
              <p:nvPr/>
            </p:nvSpPr>
            <p:spPr>
              <a:xfrm>
                <a:off x="4086507" y="4430390"/>
                <a:ext cx="498687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写成一般形式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33F428D-ECF8-4B41-A5B4-92DC6919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507" y="4430390"/>
                <a:ext cx="4986878" cy="1384995"/>
              </a:xfrm>
              <a:prstGeom prst="rect">
                <a:avLst/>
              </a:prstGeom>
              <a:blipFill>
                <a:blip r:embed="rId4"/>
                <a:stretch>
                  <a:fillRect l="-2445" t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473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779085" y="1844824"/>
                <a:ext cx="3907715" cy="4281339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基于位置的逆运动学控制</a:t>
                </a:r>
                <a:endParaRPr lang="en-US" altLang="zh-CN" dirty="0"/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已知空间轨迹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，求关节运动轨迹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求逆有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基于速度的逆运动学控制</a:t>
                </a:r>
                <a:endParaRPr lang="en-US" altLang="zh-CN" dirty="0"/>
              </a:p>
              <a:p>
                <a:r>
                  <a:rPr lang="zh-CN" altLang="en-US" dirty="0"/>
                  <a:t>有时需要用到速度信息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机械手的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Jacobian</a:t>
                </a:r>
                <a:r>
                  <a:rPr lang="zh-CN" altLang="en-US" dirty="0"/>
                  <a:t>矩阵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779085" y="1844824"/>
                <a:ext cx="3907715" cy="4281339"/>
              </a:xfrm>
              <a:blipFill>
                <a:blip r:embed="rId2"/>
                <a:stretch>
                  <a:fillRect l="-2184" t="-2849" r="-1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/>
          <p:cNvCxnSpPr/>
          <p:nvPr/>
        </p:nvCxnSpPr>
        <p:spPr>
          <a:xfrm flipV="1">
            <a:off x="492561" y="5101930"/>
            <a:ext cx="3520911" cy="6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485492" y="2313928"/>
            <a:ext cx="17675" cy="287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92562" y="4585812"/>
            <a:ext cx="1173637" cy="579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652058" y="4543392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12" name="直接连接符 11"/>
          <p:cNvCxnSpPr>
            <a:stCxn id="11" idx="7"/>
          </p:cNvCxnSpPr>
          <p:nvPr/>
        </p:nvCxnSpPr>
        <p:spPr>
          <a:xfrm flipV="1">
            <a:off x="1712405" y="3694980"/>
            <a:ext cx="961283" cy="85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652477" y="3652558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16" name="直接连接符 15"/>
          <p:cNvCxnSpPr>
            <a:stCxn id="13" idx="7"/>
          </p:cNvCxnSpPr>
          <p:nvPr/>
        </p:nvCxnSpPr>
        <p:spPr>
          <a:xfrm flipV="1">
            <a:off x="2712824" y="2550836"/>
            <a:ext cx="476981" cy="111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3175665" y="2508415"/>
            <a:ext cx="70701" cy="565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712280" y="4175745"/>
            <a:ext cx="834147" cy="3923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2718386" y="3037751"/>
            <a:ext cx="710294" cy="6396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弧形 27"/>
          <p:cNvSpPr/>
          <p:nvPr/>
        </p:nvSpPr>
        <p:spPr>
          <a:xfrm>
            <a:off x="832500" y="4926668"/>
            <a:ext cx="266386" cy="41415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29" name="弧形 28"/>
          <p:cNvSpPr/>
          <p:nvPr/>
        </p:nvSpPr>
        <p:spPr>
          <a:xfrm>
            <a:off x="2009099" y="4175745"/>
            <a:ext cx="251460" cy="27416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p:sp>
        <p:nvSpPr>
          <p:cNvPr id="30" name="弧形 29"/>
          <p:cNvSpPr/>
          <p:nvPr/>
        </p:nvSpPr>
        <p:spPr>
          <a:xfrm>
            <a:off x="2780419" y="3220493"/>
            <a:ext cx="251460" cy="274164"/>
          </a:xfrm>
          <a:prstGeom prst="arc">
            <a:avLst/>
          </a:prstGeom>
          <a:ln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872312" y="4396880"/>
                <a:ext cx="45570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12" y="4396880"/>
                <a:ext cx="455702" cy="415498"/>
              </a:xfrm>
              <a:prstGeom prst="rect">
                <a:avLst/>
              </a:prstGeom>
              <a:blipFill rotWithShape="0"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887596" y="3613102"/>
                <a:ext cx="46192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596" y="3613102"/>
                <a:ext cx="461921" cy="415498"/>
              </a:xfrm>
              <a:prstGeom prst="rect">
                <a:avLst/>
              </a:prstGeom>
              <a:blipFill rotWithShape="0"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2546427" y="2729227"/>
                <a:ext cx="46192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27" y="2729227"/>
                <a:ext cx="461921" cy="415498"/>
              </a:xfrm>
              <a:prstGeom prst="rect">
                <a:avLst/>
              </a:prstGeom>
              <a:blipFill rotWithShape="0"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125773" y="4749405"/>
                <a:ext cx="51353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3" y="4749405"/>
                <a:ext cx="513539" cy="415498"/>
              </a:xfrm>
              <a:prstGeom prst="rect">
                <a:avLst/>
              </a:prstGeom>
              <a:blipFill rotWithShape="0"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2153930" y="3880607"/>
                <a:ext cx="51975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930" y="3880607"/>
                <a:ext cx="519758" cy="415498"/>
              </a:xfrm>
              <a:prstGeom prst="rect">
                <a:avLst/>
              </a:prstGeom>
              <a:blipFill rotWithShape="0"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874898" y="2898090"/>
                <a:ext cx="51975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898" y="2898090"/>
                <a:ext cx="519758" cy="4154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3576089" y="5101930"/>
                <a:ext cx="51078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89" y="5101930"/>
                <a:ext cx="510781" cy="415498"/>
              </a:xfrm>
              <a:prstGeom prst="rect">
                <a:avLst/>
              </a:prstGeom>
              <a:blipFill rotWithShape="0"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57864" y="2232322"/>
                <a:ext cx="51700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4" y="2232322"/>
                <a:ext cx="517001" cy="415498"/>
              </a:xfrm>
              <a:prstGeom prst="rect">
                <a:avLst/>
              </a:prstGeom>
              <a:blipFill rotWithShape="0">
                <a:blip r:embed="rId1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157422" y="551608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平面上运动的三关节机械手</a:t>
            </a:r>
          </a:p>
        </p:txBody>
      </p:sp>
    </p:spTree>
    <p:extLst>
      <p:ext uri="{BB962C8B-B14F-4D97-AF65-F5344CB8AC3E}">
        <p14:creationId xmlns:p14="http://schemas.microsoft.com/office/powerpoint/2010/main" val="38327418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机械手逆运动学神经网络控制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849257"/>
            <a:ext cx="8856985" cy="468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64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21491" y="1700808"/>
                <a:ext cx="8229600" cy="4281339"/>
              </a:xfrm>
            </p:spPr>
            <p:txBody>
              <a:bodyPr/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是机械手正模型，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是机械手逆模型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时刻，由空间轨迹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dirty="0"/>
                  <a:t>作为给定信号，与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时刻真实位置作比较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21491" y="1700808"/>
                <a:ext cx="8229600" cy="4281339"/>
              </a:xfrm>
              <a:blipFill>
                <a:blip r:embed="rId2"/>
                <a:stretch>
                  <a:fillRect l="-1333" t="-1852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9272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机械手正模型</a:t>
            </a:r>
            <a:r>
              <a:rPr lang="en-US" altLang="zh-CN" dirty="0"/>
              <a:t>NN1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机械手正模型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</a:t>
                </a:r>
                <a:r>
                  <a:rPr lang="zh-CN" altLang="en-US" dirty="0"/>
                  <a:t>实现由关节角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zh-CN" altLang="en-US" dirty="0"/>
                  <a:t>到空间位置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变化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33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2236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机械手正模型</a:t>
            </a:r>
            <a:r>
              <a:rPr lang="en-US" altLang="zh-CN" dirty="0"/>
              <a:t>NN1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988840"/>
                <a:ext cx="8229600" cy="4281339"/>
              </a:xfrm>
            </p:spPr>
            <p:txBody>
              <a:bodyPr/>
              <a:lstStyle/>
              <a:p>
                <a:r>
                  <a:rPr lang="zh-CN" altLang="en-US" dirty="0"/>
                  <a:t>神经网络</a:t>
                </a:r>
                <a:r>
                  <a:rPr lang="en-US" altLang="zh-CN" dirty="0"/>
                  <a:t>NN1</a:t>
                </a:r>
                <a:r>
                  <a:rPr lang="zh-CN" altLang="en-US" dirty="0"/>
                  <a:t>结构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988840"/>
                <a:ext cx="8229600" cy="4281339"/>
              </a:xfrm>
              <a:blipFill rotWithShape="0">
                <a:blip r:embed="rId2"/>
                <a:stretch>
                  <a:fillRect l="-1333" t="-1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29" y="2132856"/>
            <a:ext cx="4912271" cy="44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84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4568496" cy="4281339"/>
              </a:xfrm>
            </p:spPr>
            <p:txBody>
              <a:bodyPr/>
              <a:lstStyle/>
              <a:p>
                <a:r>
                  <a:rPr lang="en-US" altLang="zh-CN" dirty="0"/>
                  <a:t>5</a:t>
                </a:r>
                <a:r>
                  <a:rPr lang="zh-CN" altLang="en-US" dirty="0"/>
                  <a:t>个输入</a:t>
                </a:r>
                <a:endParaRPr lang="en-US" altLang="zh-CN" dirty="0"/>
              </a:p>
              <a:p>
                <a:r>
                  <a:rPr lang="zh-CN" altLang="en-US" dirty="0"/>
                  <a:t>每个输入量化级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感受野宽度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物理存储空间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=9240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权值系数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=1,2,3,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4568496" cy="4281339"/>
              </a:xfrm>
              <a:blipFill rotWithShape="0">
                <a:blip r:embed="rId2"/>
                <a:stretch>
                  <a:fillRect l="-240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055" y="4797152"/>
            <a:ext cx="4986960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63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28800"/>
                <a:ext cx="8229600" cy="449736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latin typeface="Cambria Math" panose="02040503050406030204" pitchFamily="18" charset="0"/>
                  </a:rPr>
                  <a:t>CMAC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网络输出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求解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指标函数（含关节角变化最小的约束条件）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ΔΘ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zh-CN" alt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28800"/>
                <a:ext cx="8229600" cy="4497363"/>
              </a:xfrm>
              <a:blipFill>
                <a:blip r:embed="rId2"/>
                <a:stretch>
                  <a:fillRect l="-3259" t="-2846" r="-1926" b="-16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720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CAMC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′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zh-CN" dirty="0"/>
                  <a:t>CAMC</a:t>
                </a:r>
                <a:r>
                  <a:rPr lang="zh-CN" altLang="en-US" dirty="0"/>
                  <a:t>学习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定义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59" b="-10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42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=0.368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+0.26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+0.10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+0.632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23599" b="15372"/>
          <a:stretch/>
        </p:blipFill>
        <p:spPr>
          <a:xfrm>
            <a:off x="0" y="1292967"/>
            <a:ext cx="3955671" cy="3280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408" t="329" r="29190" b="25329"/>
          <a:stretch/>
        </p:blipFill>
        <p:spPr>
          <a:xfrm>
            <a:off x="4283968" y="1486213"/>
            <a:ext cx="3517546" cy="2780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1736" b="12111"/>
          <a:stretch/>
        </p:blipFill>
        <p:spPr>
          <a:xfrm>
            <a:off x="251520" y="4319126"/>
            <a:ext cx="3024336" cy="25426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r="20966" b="12714"/>
          <a:stretch/>
        </p:blipFill>
        <p:spPr>
          <a:xfrm>
            <a:off x="3244454" y="4341728"/>
            <a:ext cx="3054062" cy="2525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r="20585" b="14882"/>
          <a:stretch/>
        </p:blipFill>
        <p:spPr>
          <a:xfrm>
            <a:off x="6267113" y="4359219"/>
            <a:ext cx="3068802" cy="24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85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机械手逆模型</a:t>
            </a:r>
            <a:r>
              <a:rPr lang="en-US" altLang="zh-CN" dirty="0"/>
              <a:t>NN2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60851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修正</m:t>
                    </m:r>
                  </m:oMath>
                </a14:m>
                <a:r>
                  <a:rPr lang="zh-CN" altLang="en-US" dirty="0"/>
                  <a:t>算法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old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=1,2,3;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=1,2,⋯,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仿真实验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三关节机械手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跟踪平面上一个圆周，圆心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,0.25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半径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0.25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          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608512"/>
              </a:xfrm>
              <a:blipFill rotWithShape="0">
                <a:blip r:embed="rId2"/>
                <a:stretch>
                  <a:fillRect l="-1481" t="-1852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4821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仿真实验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85301"/>
                <a:ext cx="8579296" cy="5056067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网络结构参数为：量化级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，感受野宽度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，物理存储空间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𝑀𝑝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=9240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，学习参数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=0.0001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=1,2,3;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由参考运动轨迹方程求出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产生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作为机械手关节的给定角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③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根据机械手运动方程计算出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时刻机械手空间位置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关节角状态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，计算雅克比矩阵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④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求出位置跟踪误差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，修正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NN2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⑤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转到步骤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②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85301"/>
                <a:ext cx="8579296" cy="5056067"/>
              </a:xfrm>
              <a:blipFill rotWithShape="0">
                <a:blip r:embed="rId2"/>
                <a:stretch>
                  <a:fillRect l="-924" t="-1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9201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112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26" y="1129308"/>
            <a:ext cx="4438560" cy="29523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60" y="1129308"/>
            <a:ext cx="3982914" cy="29523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403" y="4456190"/>
            <a:ext cx="3844892" cy="24018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40827" y="4146746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跟踪误差变化曲线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68144" y="405608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关节角运动轨迹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504" y="6017796"/>
            <a:ext cx="5240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臂长变化后的跟踪误差变化曲线</a:t>
            </a:r>
            <a:endParaRPr lang="en-US" altLang="zh-CN" sz="2400" dirty="0"/>
          </a:p>
          <a:p>
            <a:r>
              <a:rPr lang="en-US" altLang="zh-CN" sz="2400" dirty="0"/>
              <a:t>l1=0.4468m</a:t>
            </a:r>
            <a:r>
              <a:rPr lang="zh-CN" altLang="en-US" sz="2400" dirty="0"/>
              <a:t>，</a:t>
            </a:r>
            <a:r>
              <a:rPr lang="en-US" altLang="zh-CN" sz="2400" dirty="0"/>
              <a:t>l2=0.4434m,l3=0.4900m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02341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113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47758" y="1584597"/>
                <a:ext cx="6687469" cy="5136845"/>
              </a:xfrm>
            </p:spPr>
            <p:txBody>
              <a:bodyPr/>
              <a:lstStyle/>
              <a:p>
                <a:r>
                  <a:rPr lang="zh-CN" altLang="en-US" dirty="0"/>
                  <a:t>𝒏关节机械臂，动态方程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正定惯性矩阵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dirty="0"/>
                  <a:t>：离心力、哥氏力等矩项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sz="2400" dirty="0"/>
                  <a:t>: </a:t>
                </a:r>
                <a:r>
                  <a:rPr lang="zh-CN" altLang="en-US" sz="2400" dirty="0"/>
                  <a:t>重力项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dirty="0"/>
                  <a:t>:</a:t>
                </a:r>
                <a:r>
                  <a:rPr lang="zh-CN" altLang="en-US" sz="2400" dirty="0"/>
                  <a:t>摩擦力矩、干扰项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施加的外力距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控制输入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：关节角度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：关节角速度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 dirty="0"/>
                  <a:t>：关节角加速度</a:t>
                </a:r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47758" y="1584597"/>
                <a:ext cx="6687469" cy="5136845"/>
              </a:xfrm>
              <a:blipFill>
                <a:blip r:embed="rId2"/>
                <a:stretch>
                  <a:fillRect l="-1641" t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组合 40"/>
          <p:cNvGrpSpPr/>
          <p:nvPr/>
        </p:nvGrpSpPr>
        <p:grpSpPr>
          <a:xfrm>
            <a:off x="6015908" y="3256823"/>
            <a:ext cx="2950954" cy="3464619"/>
            <a:chOff x="4932040" y="2361736"/>
            <a:chExt cx="2950954" cy="3464619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70634" y="5589240"/>
              <a:ext cx="16561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6555690" y="5445224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9" idx="1"/>
              <a:endCxn id="12" idx="5"/>
            </p:cNvCxnSpPr>
            <p:nvPr/>
          </p:nvCxnSpPr>
          <p:spPr>
            <a:xfrm flipH="1" flipV="1">
              <a:off x="5697909" y="3839957"/>
              <a:ext cx="884001" cy="1626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545089" y="3717032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5683645" y="2636911"/>
              <a:ext cx="1457671" cy="1080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7051796" y="2564902"/>
              <a:ext cx="179040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 flipV="1">
              <a:off x="4932040" y="2564904"/>
              <a:ext cx="740549" cy="127771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6648846" y="4030522"/>
              <a:ext cx="10631" cy="141470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5870634" y="5589240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6012160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6213162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6410413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6588714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6769687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6950660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7131633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7285867" y="5610331"/>
              <a:ext cx="141526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弧形 31"/>
            <p:cNvSpPr/>
            <p:nvPr/>
          </p:nvSpPr>
          <p:spPr>
            <a:xfrm rot="19158132">
              <a:off x="6132399" y="4826900"/>
              <a:ext cx="624408" cy="453139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6075000" y="4293579"/>
                  <a:ext cx="6708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000" y="4293579"/>
                  <a:ext cx="67082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5628422" y="4167369"/>
                  <a:ext cx="5794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422" y="4167369"/>
                  <a:ext cx="5794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5018701" y="3612593"/>
                  <a:ext cx="77662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701" y="3612593"/>
                  <a:ext cx="776623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6232692" y="2990319"/>
                  <a:ext cx="5794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692" y="2990319"/>
                  <a:ext cx="579454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103165" y="2361736"/>
                  <a:ext cx="77982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3165" y="2361736"/>
                  <a:ext cx="779829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5392403" y="2855041"/>
                  <a:ext cx="6708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403" y="2855041"/>
                  <a:ext cx="670825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弧形 39"/>
            <p:cNvSpPr/>
            <p:nvPr/>
          </p:nvSpPr>
          <p:spPr>
            <a:xfrm rot="18851304">
              <a:off x="5340198" y="3462642"/>
              <a:ext cx="772368" cy="65520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4206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437" y="326077"/>
            <a:ext cx="8229600" cy="1143000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114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419872" y="4059745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比例控制器</a:t>
            </a:r>
          </a:p>
        </p:txBody>
      </p:sp>
      <p:sp>
        <p:nvSpPr>
          <p:cNvPr id="34" name="矩形 33"/>
          <p:cNvSpPr/>
          <p:nvPr/>
        </p:nvSpPr>
        <p:spPr>
          <a:xfrm>
            <a:off x="539552" y="4059745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轨迹发生器</a:t>
            </a:r>
          </a:p>
        </p:txBody>
      </p:sp>
      <p:sp>
        <p:nvSpPr>
          <p:cNvPr id="42" name="矩形 41"/>
          <p:cNvSpPr/>
          <p:nvPr/>
        </p:nvSpPr>
        <p:spPr>
          <a:xfrm>
            <a:off x="6300192" y="4059745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机械手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/>
              <p:cNvSpPr/>
              <p:nvPr/>
            </p:nvSpPr>
            <p:spPr>
              <a:xfrm>
                <a:off x="2627784" y="4122414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122414"/>
                <a:ext cx="432048" cy="450725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 42"/>
              <p:cNvSpPr/>
              <p:nvPr/>
            </p:nvSpPr>
            <p:spPr>
              <a:xfrm>
                <a:off x="5148064" y="4120493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椭圆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120493"/>
                <a:ext cx="432048" cy="45072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椭圆 43"/>
              <p:cNvSpPr/>
              <p:nvPr/>
            </p:nvSpPr>
            <p:spPr>
              <a:xfrm>
                <a:off x="5780493" y="3086287"/>
                <a:ext cx="432048" cy="4507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椭圆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493" y="3086287"/>
                <a:ext cx="432048" cy="45072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>
          <a:xfrm>
            <a:off x="3419872" y="2166187"/>
            <a:ext cx="144016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CMAC</a:t>
            </a:r>
            <a:endParaRPr lang="zh-CN" altLang="en-US" sz="1800" dirty="0"/>
          </a:p>
        </p:txBody>
      </p:sp>
      <p:cxnSp>
        <p:nvCxnSpPr>
          <p:cNvPr id="17" name="直接箭头连接符 16"/>
          <p:cNvCxnSpPr>
            <a:stCxn id="34" idx="3"/>
            <a:endCxn id="10" idx="2"/>
          </p:cNvCxnSpPr>
          <p:nvPr/>
        </p:nvCxnSpPr>
        <p:spPr>
          <a:xfrm>
            <a:off x="1979712" y="4347777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0" idx="6"/>
            <a:endCxn id="7" idx="1"/>
          </p:cNvCxnSpPr>
          <p:nvPr/>
        </p:nvCxnSpPr>
        <p:spPr>
          <a:xfrm>
            <a:off x="3059832" y="4347777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7" idx="3"/>
            <a:endCxn id="43" idx="2"/>
          </p:cNvCxnSpPr>
          <p:nvPr/>
        </p:nvCxnSpPr>
        <p:spPr>
          <a:xfrm flipV="1">
            <a:off x="4860032" y="4345856"/>
            <a:ext cx="288032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3" idx="6"/>
            <a:endCxn id="42" idx="1"/>
          </p:cNvCxnSpPr>
          <p:nvPr/>
        </p:nvCxnSpPr>
        <p:spPr>
          <a:xfrm>
            <a:off x="5580112" y="4345856"/>
            <a:ext cx="720080" cy="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2" idx="3"/>
          </p:cNvCxnSpPr>
          <p:nvPr/>
        </p:nvCxnSpPr>
        <p:spPr>
          <a:xfrm flipV="1">
            <a:off x="7452320" y="4345855"/>
            <a:ext cx="648072" cy="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7776356" y="4345855"/>
            <a:ext cx="0" cy="919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251520" y="5229200"/>
            <a:ext cx="752483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51520" y="2297533"/>
            <a:ext cx="72009" cy="302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323528" y="2312876"/>
            <a:ext cx="3096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2303748" y="2672916"/>
            <a:ext cx="0" cy="167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2303748" y="2670994"/>
            <a:ext cx="1116124" cy="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10" idx="4"/>
          </p:cNvCxnSpPr>
          <p:nvPr/>
        </p:nvCxnSpPr>
        <p:spPr>
          <a:xfrm flipV="1">
            <a:off x="2843808" y="4573139"/>
            <a:ext cx="0" cy="72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4860032" y="2312876"/>
            <a:ext cx="1136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endCxn id="44" idx="0"/>
          </p:cNvCxnSpPr>
          <p:nvPr/>
        </p:nvCxnSpPr>
        <p:spPr>
          <a:xfrm>
            <a:off x="5996517" y="2312876"/>
            <a:ext cx="0" cy="773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4860032" y="2591569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endCxn id="43" idx="0"/>
          </p:cNvCxnSpPr>
          <p:nvPr/>
        </p:nvCxnSpPr>
        <p:spPr>
          <a:xfrm>
            <a:off x="5364088" y="2591569"/>
            <a:ext cx="0" cy="152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endCxn id="44" idx="4"/>
          </p:cNvCxnSpPr>
          <p:nvPr/>
        </p:nvCxnSpPr>
        <p:spPr>
          <a:xfrm flipV="1">
            <a:off x="5996517" y="3537012"/>
            <a:ext cx="0" cy="80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44" idx="2"/>
          </p:cNvCxnSpPr>
          <p:nvPr/>
        </p:nvCxnSpPr>
        <p:spPr>
          <a:xfrm flipH="1" flipV="1">
            <a:off x="4716016" y="3311649"/>
            <a:ext cx="10644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/>
          <p:nvPr/>
        </p:nvCxnSpPr>
        <p:spPr>
          <a:xfrm flipH="1" flipV="1">
            <a:off x="3707904" y="1908454"/>
            <a:ext cx="1008112" cy="141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/>
              <p:cNvSpPr txBox="1"/>
              <p:nvPr/>
            </p:nvSpPr>
            <p:spPr>
              <a:xfrm flipH="1">
                <a:off x="804324" y="2924701"/>
                <a:ext cx="9263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4324" y="2924701"/>
                <a:ext cx="926390" cy="461665"/>
              </a:xfrm>
              <a:prstGeom prst="rect">
                <a:avLst/>
              </a:prstGeom>
              <a:blipFill rotWithShape="0">
                <a:blip r:embed="rId5"/>
                <a:stretch>
                  <a:fillRect r="-3947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接箭头连接符 98"/>
          <p:cNvCxnSpPr>
            <a:endCxn id="34" idx="0"/>
          </p:cNvCxnSpPr>
          <p:nvPr/>
        </p:nvCxnSpPr>
        <p:spPr>
          <a:xfrm>
            <a:off x="1259632" y="3537012"/>
            <a:ext cx="0" cy="52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endCxn id="34" idx="2"/>
          </p:cNvCxnSpPr>
          <p:nvPr/>
        </p:nvCxnSpPr>
        <p:spPr>
          <a:xfrm flipV="1">
            <a:off x="1259632" y="4635809"/>
            <a:ext cx="0" cy="66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/>
              <p:cNvSpPr txBox="1"/>
              <p:nvPr/>
            </p:nvSpPr>
            <p:spPr>
              <a:xfrm flipH="1">
                <a:off x="2243740" y="390705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243740" y="3907057"/>
                <a:ext cx="50748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/>
              <p:cNvSpPr txBox="1"/>
              <p:nvPr/>
            </p:nvSpPr>
            <p:spPr>
              <a:xfrm flipH="1">
                <a:off x="2732364" y="4526886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32364" y="4526886"/>
                <a:ext cx="507488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/>
              <p:cNvSpPr txBox="1"/>
              <p:nvPr/>
            </p:nvSpPr>
            <p:spPr>
              <a:xfrm flipH="1">
                <a:off x="5958797" y="3410854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4" name="文本框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958797" y="3410854"/>
                <a:ext cx="507488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/>
              <p:cNvSpPr txBox="1"/>
              <p:nvPr/>
            </p:nvSpPr>
            <p:spPr>
              <a:xfrm flipH="1">
                <a:off x="6012161" y="273913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5" name="文本框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12161" y="2739137"/>
                <a:ext cx="50748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/>
              <p:cNvSpPr txBox="1"/>
              <p:nvPr/>
            </p:nvSpPr>
            <p:spPr>
              <a:xfrm flipH="1">
                <a:off x="4758125" y="428327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6" name="文本框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758125" y="4283271"/>
                <a:ext cx="507488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/>
              <p:cNvSpPr txBox="1"/>
              <p:nvPr/>
            </p:nvSpPr>
            <p:spPr>
              <a:xfrm flipH="1">
                <a:off x="4980898" y="3589285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80898" y="3589285"/>
                <a:ext cx="507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/>
              <p:cNvSpPr txBox="1"/>
              <p:nvPr/>
            </p:nvSpPr>
            <p:spPr>
              <a:xfrm>
                <a:off x="4740315" y="3830279"/>
                <a:ext cx="5709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315" y="3830279"/>
                <a:ext cx="57092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/>
              <p:cNvSpPr txBox="1"/>
              <p:nvPr/>
            </p:nvSpPr>
            <p:spPr>
              <a:xfrm>
                <a:off x="1807849" y="3798378"/>
                <a:ext cx="582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49" y="3798378"/>
                <a:ext cx="582146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 flipH="1">
                <a:off x="5569287" y="3892867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69287" y="3892867"/>
                <a:ext cx="507488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/>
              <p:cNvSpPr txBox="1"/>
              <p:nvPr/>
            </p:nvSpPr>
            <p:spPr>
              <a:xfrm>
                <a:off x="2378566" y="3190640"/>
                <a:ext cx="5725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66" y="3190640"/>
                <a:ext cx="572529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/>
              <p:cNvSpPr txBox="1"/>
              <p:nvPr/>
            </p:nvSpPr>
            <p:spPr>
              <a:xfrm flipH="1">
                <a:off x="7521416" y="3852730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21416" y="3852730"/>
                <a:ext cx="507488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/>
              <p:cNvSpPr txBox="1"/>
              <p:nvPr/>
            </p:nvSpPr>
            <p:spPr>
              <a:xfrm flipH="1">
                <a:off x="4994510" y="183835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3" name="文本框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94510" y="1838351"/>
                <a:ext cx="507488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9524" r="-5952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/>
              <p:cNvSpPr txBox="1"/>
              <p:nvPr/>
            </p:nvSpPr>
            <p:spPr>
              <a:xfrm flipH="1">
                <a:off x="4917125" y="2383881"/>
                <a:ext cx="5074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4" name="文本框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17125" y="2383881"/>
                <a:ext cx="507488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10843" r="-91566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/>
              <p:cNvSpPr txBox="1"/>
              <p:nvPr/>
            </p:nvSpPr>
            <p:spPr>
              <a:xfrm>
                <a:off x="251519" y="6321462"/>
                <a:ext cx="201260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5" name="文本框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19" y="6321462"/>
                <a:ext cx="2012602" cy="43858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本框 115"/>
              <p:cNvSpPr txBox="1"/>
              <p:nvPr/>
            </p:nvSpPr>
            <p:spPr>
              <a:xfrm>
                <a:off x="2483454" y="6198255"/>
                <a:ext cx="3991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修正权值矢量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6" name="文本框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54" y="6198255"/>
                <a:ext cx="3991029" cy="523220"/>
              </a:xfrm>
              <a:prstGeom prst="rect">
                <a:avLst/>
              </a:prstGeom>
              <a:blipFill rotWithShape="0">
                <a:blip r:embed="rId20"/>
                <a:stretch>
                  <a:fillRect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216588" y="5373216"/>
            <a:ext cx="599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CMAC</a:t>
            </a:r>
            <a:r>
              <a:rPr lang="zh-CN" altLang="en-US" dirty="0"/>
              <a:t>网络机械手逆动力学控制方案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84420" y="1313204"/>
                <a:ext cx="364253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20" y="1313204"/>
                <a:ext cx="3642536" cy="50917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2858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网络解机械手逆动力学问题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16"/>
              <p:cNvSpPr txBox="1"/>
              <p:nvPr/>
            </p:nvSpPr>
            <p:spPr>
              <a:xfrm>
                <a:off x="1619672" y="1988840"/>
                <a:ext cx="5011115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den>
                    </m:f>
                  </m:oMath>
                </a14:m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88840"/>
                <a:ext cx="5011115" cy="666914"/>
              </a:xfrm>
              <a:prstGeom prst="rect">
                <a:avLst/>
              </a:prstGeom>
              <a:blipFill rotWithShape="0">
                <a:blip r:embed="rId2"/>
                <a:stretch>
                  <a:fillRect t="-1818" r="-146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50502" y="2797664"/>
                <a:ext cx="8609921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感受野宽度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2" y="2797664"/>
                <a:ext cx="8609921" cy="530915"/>
              </a:xfrm>
              <a:prstGeom prst="rect">
                <a:avLst/>
              </a:prstGeom>
              <a:blipFill rotWithShape="0">
                <a:blip r:embed="rId3"/>
                <a:stretch>
                  <a:fillRect t="-14943" r="-496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55576" y="3789040"/>
                <a:ext cx="32110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dirty="0"/>
                  <a:t>为学习率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789040"/>
                <a:ext cx="321107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471" r="-2657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04969" y="4968896"/>
                <a:ext cx="3019160" cy="992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969" y="4968896"/>
                <a:ext cx="3019160" cy="9920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198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01806" y="1551013"/>
                <a:ext cx="8229600" cy="7908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1806" y="1551013"/>
                <a:ext cx="8229600" cy="79081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78847" y="2516497"/>
                <a:ext cx="8256491" cy="994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𝟒𝐫𝐚𝐝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47" y="2516497"/>
                <a:ext cx="8256491" cy="9942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817842" y="3678800"/>
                <a:ext cx="65264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𝟒𝟎𝟎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𝟓𝟎𝟎𝟎𝟎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42" y="3678800"/>
                <a:ext cx="652646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569328" y="4395298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定义均方根误差</a:t>
            </a:r>
            <a:r>
              <a:rPr lang="en-US" altLang="zh-CN" dirty="0"/>
              <a:t>RMS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84512" y="4918518"/>
                <a:ext cx="8574976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RMS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b="1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1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ra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2" y="4918518"/>
                <a:ext cx="8574976" cy="969176"/>
              </a:xfrm>
              <a:prstGeom prst="rect">
                <a:avLst/>
              </a:prstGeom>
              <a:blipFill rotWithShape="0">
                <a:blip r:embed="rId5"/>
                <a:stretch>
                  <a:fillRect l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48225" y="5965341"/>
            <a:ext cx="8847550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-25000" dirty="0"/>
              <a:t>Miller W T, </a:t>
            </a:r>
            <a:r>
              <a:rPr lang="en-US" altLang="zh-CN" baseline="-25000" dirty="0" err="1"/>
              <a:t>Glanz</a:t>
            </a:r>
            <a:r>
              <a:rPr lang="en-US" altLang="zh-CN" baseline="-25000" dirty="0"/>
              <a:t> F H, Kraft L G. Application of a general learning algorithm to the </a:t>
            </a:r>
          </a:p>
          <a:p>
            <a:r>
              <a:rPr lang="en-US" altLang="zh-CN" baseline="-25000" dirty="0"/>
              <a:t>Control of robotic manipulator, Int. J. Robotics Research,</a:t>
            </a:r>
            <a:r>
              <a:rPr lang="en-US" altLang="zh-CN" dirty="0"/>
              <a:t> </a:t>
            </a:r>
            <a:r>
              <a:rPr lang="en-US" altLang="zh-CN" baseline="-25000" dirty="0"/>
              <a:t>1987,6(2):84~98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5122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性能指标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最终误差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：对每条轨迹作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次试验，最后五次试验的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试验次数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：令单独反馈控制器时的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，加上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后重新做试验，当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 RMS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时的试验次数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内存使用数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次连续试验，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中实际被使用的内存单元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baseline="-25000" dirty="0"/>
              <a:t> 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45099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81" y="368752"/>
            <a:ext cx="8229600" cy="1143000"/>
          </a:xfrm>
        </p:spPr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118</a:t>
            </a:fld>
            <a:endParaRPr lang="en-US" altLang="zh-CN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848375" y="2544647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848375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921902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10413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136407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226397" y="25446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298405" y="2546151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846856" y="1968583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59864" y="1860571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46856" y="1905030"/>
            <a:ext cx="639188" cy="1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1448651" y="186936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593972" y="258910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2593972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2667499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756010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2882004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2971994" y="25891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3044002" y="259061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2891081" y="2020334"/>
            <a:ext cx="493460" cy="568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384541" y="193408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3456549" y="1419265"/>
            <a:ext cx="493460" cy="549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950009" y="1340768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4034132" y="262227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034132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107659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196170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322164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412154" y="26222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4484162" y="262378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331241" y="2544647"/>
            <a:ext cx="701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5050729" y="250384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5146135" y="2544647"/>
            <a:ext cx="845126" cy="1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5962152" y="2522757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6744743" y="258571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6744743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6818270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906781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7032775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7122765" y="258571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7194773" y="2587214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 flipV="1">
            <a:off x="6743224" y="2009646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椭圆 61"/>
          <p:cNvSpPr/>
          <p:nvPr/>
        </p:nvSpPr>
        <p:spPr>
          <a:xfrm>
            <a:off x="6656232" y="190163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6743224" y="1946093"/>
            <a:ext cx="639188" cy="1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7345019" y="1910427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连接符 100"/>
          <p:cNvCxnSpPr/>
          <p:nvPr/>
        </p:nvCxnSpPr>
        <p:spPr>
          <a:xfrm>
            <a:off x="810852" y="4344847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810852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884379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972890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1098884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1188874" y="434484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1260882" y="4346351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1107961" y="3753198"/>
            <a:ext cx="17981" cy="59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1060053" y="3701834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/>
          <p:nvPr/>
        </p:nvCxnSpPr>
        <p:spPr>
          <a:xfrm flipV="1">
            <a:off x="1116951" y="3190020"/>
            <a:ext cx="0" cy="50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>
          <a:xfrm>
            <a:off x="1072630" y="313676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2" name="直接连接符 111"/>
          <p:cNvCxnSpPr/>
          <p:nvPr/>
        </p:nvCxnSpPr>
        <p:spPr>
          <a:xfrm>
            <a:off x="2556449" y="438930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flipH="1">
            <a:off x="2556449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2629976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2718487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H="1">
            <a:off x="2844481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2934471" y="438930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>
            <a:off x="3006479" y="439081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 flipV="1">
            <a:off x="2842962" y="3753198"/>
            <a:ext cx="10596" cy="636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2766566" y="3732291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2139667" y="3754722"/>
            <a:ext cx="618462" cy="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椭圆 121"/>
          <p:cNvSpPr/>
          <p:nvPr/>
        </p:nvSpPr>
        <p:spPr>
          <a:xfrm>
            <a:off x="2084322" y="371062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/>
          <p:cNvCxnSpPr/>
          <p:nvPr/>
        </p:nvCxnSpPr>
        <p:spPr>
          <a:xfrm>
            <a:off x="3996609" y="442247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H="1">
            <a:off x="3996609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>
            <a:off x="4070136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 flipH="1">
            <a:off x="4158647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>
            <a:off x="4284641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H="1">
            <a:off x="4374631" y="442247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>
            <a:off x="4446639" y="442398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V="1">
            <a:off x="4284641" y="3941297"/>
            <a:ext cx="545015" cy="48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/>
          <p:cNvSpPr/>
          <p:nvPr/>
        </p:nvSpPr>
        <p:spPr>
          <a:xfrm>
            <a:off x="4781601" y="386617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2" name="直接连接符 131"/>
          <p:cNvCxnSpPr/>
          <p:nvPr/>
        </p:nvCxnSpPr>
        <p:spPr>
          <a:xfrm flipV="1">
            <a:off x="4818732" y="3212091"/>
            <a:ext cx="49697" cy="706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4818732" y="31588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/>
          <p:nvPr/>
        </p:nvCxnSpPr>
        <p:spPr>
          <a:xfrm>
            <a:off x="848375" y="629424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flipH="1">
            <a:off x="848375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H="1">
            <a:off x="921902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 flipH="1">
            <a:off x="1010413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H="1">
            <a:off x="1136407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H="1">
            <a:off x="1226397" y="6294248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H="1">
            <a:off x="1298405" y="629575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 flipV="1">
            <a:off x="846856" y="5718184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>
            <a:off x="759864" y="561017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/>
          <p:nvPr/>
        </p:nvCxnSpPr>
        <p:spPr>
          <a:xfrm flipV="1">
            <a:off x="846856" y="5307345"/>
            <a:ext cx="537268" cy="36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椭圆 154"/>
          <p:cNvSpPr/>
          <p:nvPr/>
        </p:nvSpPr>
        <p:spPr>
          <a:xfrm>
            <a:off x="1358643" y="52498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/>
          <p:nvPr/>
        </p:nvCxnSpPr>
        <p:spPr>
          <a:xfrm>
            <a:off x="2593972" y="6338709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/>
          <p:nvPr/>
        </p:nvCxnSpPr>
        <p:spPr>
          <a:xfrm flipH="1">
            <a:off x="2593972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2667499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H="1">
            <a:off x="2756010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flipH="1">
            <a:off x="2882004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H="1">
            <a:off x="2971994" y="6338709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flipH="1">
            <a:off x="3044002" y="634021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 flipH="1" flipV="1">
            <a:off x="2555794" y="5713282"/>
            <a:ext cx="281261" cy="62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椭圆 163"/>
          <p:cNvSpPr/>
          <p:nvPr/>
        </p:nvSpPr>
        <p:spPr>
          <a:xfrm>
            <a:off x="2491818" y="565123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5" name="直接连接符 164"/>
          <p:cNvCxnSpPr/>
          <p:nvPr/>
        </p:nvCxnSpPr>
        <p:spPr>
          <a:xfrm>
            <a:off x="1791295" y="5685645"/>
            <a:ext cx="742806" cy="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椭圆 165"/>
          <p:cNvSpPr/>
          <p:nvPr/>
        </p:nvSpPr>
        <p:spPr>
          <a:xfrm>
            <a:off x="1674803" y="564119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/>
          <p:nvPr/>
        </p:nvCxnSpPr>
        <p:spPr>
          <a:xfrm>
            <a:off x="4034132" y="637188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 flipH="1">
            <a:off x="4034132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4107659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 flipH="1">
            <a:off x="4196170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 flipH="1">
            <a:off x="4322164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H="1">
            <a:off x="4412154" y="6371880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>
            <a:off x="4484162" y="6373384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291146" y="5790055"/>
            <a:ext cx="7712" cy="57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>
            <a:off x="4222054" y="575273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6" name="直接连接符 175"/>
          <p:cNvCxnSpPr/>
          <p:nvPr/>
        </p:nvCxnSpPr>
        <p:spPr>
          <a:xfrm flipH="1" flipV="1">
            <a:off x="4274602" y="5166611"/>
            <a:ext cx="9709" cy="65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222053" y="5088025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文本框 188"/>
          <p:cNvSpPr txBox="1"/>
          <p:nvPr/>
        </p:nvSpPr>
        <p:spPr>
          <a:xfrm>
            <a:off x="683568" y="276183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sp>
        <p:nvSpPr>
          <p:cNvPr id="190" name="文本框 189"/>
          <p:cNvSpPr txBox="1"/>
          <p:nvPr/>
        </p:nvSpPr>
        <p:spPr>
          <a:xfrm>
            <a:off x="687105" y="45543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sp>
        <p:nvSpPr>
          <p:cNvPr id="191" name="文本框 190"/>
          <p:cNvSpPr txBox="1"/>
          <p:nvPr/>
        </p:nvSpPr>
        <p:spPr>
          <a:xfrm>
            <a:off x="763590" y="651589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</a:p>
        </p:txBody>
      </p:sp>
      <p:cxnSp>
        <p:nvCxnSpPr>
          <p:cNvPr id="235" name="直接连接符 234"/>
          <p:cNvCxnSpPr/>
          <p:nvPr/>
        </p:nvCxnSpPr>
        <p:spPr>
          <a:xfrm>
            <a:off x="6615805" y="4514023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6615805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>
            <a:off x="6689332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>
            <a:off x="6777843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H="1">
            <a:off x="6903837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flipH="1">
            <a:off x="6993827" y="4514023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H="1">
            <a:off x="7065835" y="4515527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 flipV="1">
            <a:off x="6912914" y="3922374"/>
            <a:ext cx="17981" cy="59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椭圆 242"/>
          <p:cNvSpPr/>
          <p:nvPr/>
        </p:nvSpPr>
        <p:spPr>
          <a:xfrm>
            <a:off x="6865006" y="387101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4" name="直接连接符 243"/>
          <p:cNvCxnSpPr/>
          <p:nvPr/>
        </p:nvCxnSpPr>
        <p:spPr>
          <a:xfrm flipV="1">
            <a:off x="6921904" y="3359196"/>
            <a:ext cx="0" cy="50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椭圆 244"/>
          <p:cNvSpPr/>
          <p:nvPr/>
        </p:nvSpPr>
        <p:spPr>
          <a:xfrm>
            <a:off x="6877583" y="3305942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文本框 245"/>
          <p:cNvSpPr txBox="1"/>
          <p:nvPr/>
        </p:nvSpPr>
        <p:spPr>
          <a:xfrm>
            <a:off x="2467711" y="282401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47" name="文本框 246"/>
          <p:cNvSpPr txBox="1"/>
          <p:nvPr/>
        </p:nvSpPr>
        <p:spPr>
          <a:xfrm>
            <a:off x="3864019" y="28440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48" name="文本框 247"/>
          <p:cNvSpPr txBox="1"/>
          <p:nvPr/>
        </p:nvSpPr>
        <p:spPr>
          <a:xfrm>
            <a:off x="6548418" y="284405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sp>
        <p:nvSpPr>
          <p:cNvPr id="249" name="文本框 248"/>
          <p:cNvSpPr txBox="1"/>
          <p:nvPr/>
        </p:nvSpPr>
        <p:spPr>
          <a:xfrm>
            <a:off x="2390119" y="456841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50" name="文本框 249"/>
          <p:cNvSpPr txBox="1"/>
          <p:nvPr/>
        </p:nvSpPr>
        <p:spPr>
          <a:xfrm>
            <a:off x="3845243" y="454525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51" name="文本框 250"/>
          <p:cNvSpPr txBox="1"/>
          <p:nvPr/>
        </p:nvSpPr>
        <p:spPr>
          <a:xfrm>
            <a:off x="6482529" y="468268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sp>
        <p:nvSpPr>
          <p:cNvPr id="252" name="文本框 251"/>
          <p:cNvSpPr txBox="1"/>
          <p:nvPr/>
        </p:nvSpPr>
        <p:spPr>
          <a:xfrm>
            <a:off x="2464889" y="648061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</a:p>
        </p:txBody>
      </p:sp>
      <p:sp>
        <p:nvSpPr>
          <p:cNvPr id="253" name="文本框 252"/>
          <p:cNvSpPr txBox="1"/>
          <p:nvPr/>
        </p:nvSpPr>
        <p:spPr>
          <a:xfrm>
            <a:off x="4023844" y="646950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</a:p>
        </p:txBody>
      </p:sp>
      <p:sp>
        <p:nvSpPr>
          <p:cNvPr id="254" name="文本框 253"/>
          <p:cNvSpPr txBox="1"/>
          <p:nvPr/>
        </p:nvSpPr>
        <p:spPr>
          <a:xfrm>
            <a:off x="6593368" y="647932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</a:t>
            </a:r>
          </a:p>
        </p:txBody>
      </p:sp>
      <p:cxnSp>
        <p:nvCxnSpPr>
          <p:cNvPr id="264" name="直接连接符 263"/>
          <p:cNvCxnSpPr/>
          <p:nvPr/>
        </p:nvCxnSpPr>
        <p:spPr>
          <a:xfrm>
            <a:off x="6610468" y="6307672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/>
          <p:nvPr/>
        </p:nvCxnSpPr>
        <p:spPr>
          <a:xfrm flipH="1">
            <a:off x="6610468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/>
          <p:nvPr/>
        </p:nvCxnSpPr>
        <p:spPr>
          <a:xfrm flipH="1">
            <a:off x="6683995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 flipH="1">
            <a:off x="6772506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 flipH="1">
            <a:off x="6898500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/>
          <p:nvPr/>
        </p:nvCxnSpPr>
        <p:spPr>
          <a:xfrm flipH="1">
            <a:off x="6988490" y="6307672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/>
          <p:nvPr/>
        </p:nvCxnSpPr>
        <p:spPr>
          <a:xfrm flipH="1">
            <a:off x="7060498" y="6309176"/>
            <a:ext cx="72008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/>
          <p:nvPr/>
        </p:nvCxnSpPr>
        <p:spPr>
          <a:xfrm flipH="1" flipV="1">
            <a:off x="6608949" y="5731608"/>
            <a:ext cx="298627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椭圆 271"/>
          <p:cNvSpPr/>
          <p:nvPr/>
        </p:nvSpPr>
        <p:spPr>
          <a:xfrm>
            <a:off x="6521957" y="5623596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3" name="直接连接符 272"/>
          <p:cNvCxnSpPr/>
          <p:nvPr/>
        </p:nvCxnSpPr>
        <p:spPr>
          <a:xfrm flipV="1">
            <a:off x="6608949" y="5320769"/>
            <a:ext cx="537268" cy="36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椭圆 273"/>
          <p:cNvSpPr/>
          <p:nvPr/>
        </p:nvSpPr>
        <p:spPr>
          <a:xfrm>
            <a:off x="7120736" y="5263260"/>
            <a:ext cx="124515" cy="10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文本框 275"/>
          <p:cNvSpPr txBox="1"/>
          <p:nvPr/>
        </p:nvSpPr>
        <p:spPr>
          <a:xfrm>
            <a:off x="7537476" y="2165443"/>
            <a:ext cx="145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A</a:t>
            </a:r>
            <a:endParaRPr lang="zh-CN" altLang="en-US" dirty="0"/>
          </a:p>
        </p:txBody>
      </p:sp>
      <p:sp>
        <p:nvSpPr>
          <p:cNvPr id="277" name="文本框 276"/>
          <p:cNvSpPr txBox="1"/>
          <p:nvPr/>
        </p:nvSpPr>
        <p:spPr>
          <a:xfrm>
            <a:off x="7490186" y="3808343"/>
            <a:ext cx="145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B</a:t>
            </a:r>
            <a:endParaRPr lang="zh-CN" altLang="en-US" dirty="0"/>
          </a:p>
        </p:txBody>
      </p:sp>
      <p:sp>
        <p:nvSpPr>
          <p:cNvPr id="278" name="文本框 277"/>
          <p:cNvSpPr txBox="1"/>
          <p:nvPr/>
        </p:nvSpPr>
        <p:spPr>
          <a:xfrm>
            <a:off x="7416326" y="5647870"/>
            <a:ext cx="147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PATH C</a:t>
            </a:r>
            <a:endParaRPr lang="zh-CN" altLang="en-US" dirty="0"/>
          </a:p>
        </p:txBody>
      </p:sp>
      <p:sp>
        <p:nvSpPr>
          <p:cNvPr id="279" name="文本框 278"/>
          <p:cNvSpPr txBox="1"/>
          <p:nvPr/>
        </p:nvSpPr>
        <p:spPr>
          <a:xfrm>
            <a:off x="6240666" y="1170037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t=0,1.5s,2.5s,4.0s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28478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119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213" y="1460878"/>
            <a:ext cx="6704193" cy="38884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5614" y="5804171"/>
            <a:ext cx="6335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r>
              <a:rPr lang="zh-CN" altLang="en-US" dirty="0"/>
              <a:t>学习前跟踪结果</a:t>
            </a:r>
            <a:r>
              <a:rPr lang="en-US" altLang="zh-CN" dirty="0"/>
              <a:t>;(b)</a:t>
            </a:r>
            <a:r>
              <a:rPr lang="zh-CN" altLang="en-US" dirty="0"/>
              <a:t>第一次跟踪结果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(c)</a:t>
            </a:r>
            <a:r>
              <a:rPr lang="zh-CN" altLang="en-US" dirty="0"/>
              <a:t>第二次跟踪结果</a:t>
            </a:r>
            <a:r>
              <a:rPr lang="en-US" altLang="zh-CN" dirty="0"/>
              <a:t>;(d)</a:t>
            </a:r>
            <a:r>
              <a:rPr lang="zh-CN" altLang="en-US"/>
              <a:t>第三次</a:t>
            </a:r>
            <a:r>
              <a:rPr lang="zh-CN" altLang="en-US" dirty="0"/>
              <a:t>跟踪结果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18430" y="5280951"/>
            <a:ext cx="4051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对轨迹</a:t>
            </a:r>
            <a:r>
              <a:rPr lang="en-US" altLang="zh-CN" dirty="0"/>
              <a:t>A</a:t>
            </a:r>
            <a:r>
              <a:rPr lang="zh-CN" altLang="en-US" dirty="0"/>
              <a:t>的学习跟踪曲线</a:t>
            </a:r>
          </a:p>
        </p:txBody>
      </p:sp>
    </p:spTree>
    <p:extLst>
      <p:ext uri="{BB962C8B-B14F-4D97-AF65-F5344CB8AC3E}">
        <p14:creationId xmlns:p14="http://schemas.microsoft.com/office/powerpoint/2010/main" val="193911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194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参数对控制性能影响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120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232707"/>
                  </p:ext>
                </p:extLst>
              </p:nvPr>
            </p:nvGraphicFramePr>
            <p:xfrm>
              <a:off x="1259631" y="2270082"/>
              <a:ext cx="6624736" cy="3345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0.0006   0.0005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21         15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3544     1746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0.0003   0.0004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4203     1792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0.0003   0.0006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6546     1949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5948     1958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232707"/>
                  </p:ext>
                </p:extLst>
              </p:nvPr>
            </p:nvGraphicFramePr>
            <p:xfrm>
              <a:off x="1259631" y="2270082"/>
              <a:ext cx="6624736" cy="33452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0.0006   0.0005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21         15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3544     1746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4203     1792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0.0003   0.0006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6546     1949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5948     1958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472707" y="1707658"/>
                <a:ext cx="4198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𝑨𝒑</m:t>
                    </m:r>
                  </m:oMath>
                </a14:m>
                <a:r>
                  <a:rPr lang="zh-CN" altLang="en-US" dirty="0"/>
                  <a:t>下的控制指标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707" y="1707658"/>
                <a:ext cx="419858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52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331640" y="5778964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778964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1547664" y="3278452"/>
            <a:ext cx="3366958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084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7736"/>
            <a:ext cx="8229600" cy="1143000"/>
          </a:xfrm>
        </p:spPr>
        <p:txBody>
          <a:bodyPr/>
          <a:lstStyle/>
          <a:p>
            <a:r>
              <a:rPr lang="zh-CN" altLang="en-US" dirty="0"/>
              <a:t>参数对控制性能影响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152838"/>
                  </p:ext>
                </p:extLst>
              </p:nvPr>
            </p:nvGraphicFramePr>
            <p:xfrm>
              <a:off x="217867" y="1767337"/>
              <a:ext cx="6624736" cy="5017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0.2024   0.2530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10106     2000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0.1943   0.4054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9953     2000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0.0004   0.2708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9884     2000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160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5558     2000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0.2629   0.0015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—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12618     1998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0.0039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24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12971     1998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1280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0.0075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13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14467     2000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1152838"/>
                  </p:ext>
                </p:extLst>
              </p:nvPr>
            </p:nvGraphicFramePr>
            <p:xfrm>
              <a:off x="217867" y="1767337"/>
              <a:ext cx="6624736" cy="5017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7989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0.2024   0.2530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10106     2000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0.1943   0.4054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9953     2000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</a:t>
                          </a:r>
                          <a:r>
                            <a:rPr lang="en-US" altLang="zh-CN" dirty="0" smtClean="0"/>
                            <a:t>0.2708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9884     </a:t>
                          </a:r>
                          <a:r>
                            <a:rPr lang="en-US" altLang="zh-CN" dirty="0" smtClean="0"/>
                            <a:t>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5216     2000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160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</a:t>
                          </a:r>
                          <a:r>
                            <a:rPr lang="en-US" altLang="zh-CN" dirty="0" smtClean="0"/>
                            <a:t>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5558     2000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0.2629   0.0015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—   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12618     1998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640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0.0039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24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12971     1998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1280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0.0075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13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14467     2000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644018" y="1255172"/>
                <a:ext cx="4198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𝑨𝒑</m:t>
                    </m:r>
                  </m:oMath>
                </a14:m>
                <a:r>
                  <a:rPr lang="zh-CN" altLang="en-US" dirty="0"/>
                  <a:t>下的控制指标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018" y="1255172"/>
                <a:ext cx="419858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052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949835" y="6381767"/>
                <a:ext cx="22156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sz="2400" dirty="0"/>
                  <a:t>=50000,2000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835" y="6381767"/>
                <a:ext cx="2215671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549" t="-10526" r="-3297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/>
          <p:cNvSpPr/>
          <p:nvPr/>
        </p:nvSpPr>
        <p:spPr>
          <a:xfrm>
            <a:off x="457200" y="2398172"/>
            <a:ext cx="3073035" cy="9284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7164752" y="2072628"/>
            <a:ext cx="1522047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C&lt;=40</a:t>
            </a:r>
            <a:r>
              <a:rPr lang="zh-CN" altLang="en-US" sz="2400" dirty="0"/>
              <a:t>泛化能力差</a:t>
            </a:r>
          </a:p>
        </p:txBody>
      </p:sp>
      <p:sp>
        <p:nvSpPr>
          <p:cNvPr id="12" name="椭圆 11"/>
          <p:cNvSpPr/>
          <p:nvPr/>
        </p:nvSpPr>
        <p:spPr>
          <a:xfrm>
            <a:off x="487805" y="3521247"/>
            <a:ext cx="3073035" cy="17079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7236297" y="3755520"/>
            <a:ext cx="1821978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收敛好</a:t>
            </a:r>
            <a:endParaRPr lang="en-US" altLang="zh-CN" sz="2400" dirty="0"/>
          </a:p>
          <a:p>
            <a:pPr algn="ctr"/>
            <a:r>
              <a:rPr lang="zh-CN" altLang="en-US" sz="2400" dirty="0"/>
              <a:t>控制性能好</a:t>
            </a:r>
          </a:p>
        </p:txBody>
      </p:sp>
      <p:sp>
        <p:nvSpPr>
          <p:cNvPr id="14" name="矩形标注 13"/>
          <p:cNvSpPr/>
          <p:nvPr/>
        </p:nvSpPr>
        <p:spPr>
          <a:xfrm>
            <a:off x="7354819" y="5435972"/>
            <a:ext cx="1821978" cy="936104"/>
          </a:xfrm>
          <a:prstGeom prst="wedgeRectCallout">
            <a:avLst>
              <a:gd name="adj1" fmla="val -350533"/>
              <a:gd name="adj2" fmla="val 45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C&gt;=320</a:t>
            </a:r>
            <a:r>
              <a:rPr lang="zh-CN" altLang="en-US" sz="2000" dirty="0"/>
              <a:t>映射冲突增多，可能不收敛</a:t>
            </a:r>
          </a:p>
        </p:txBody>
      </p:sp>
      <p:sp>
        <p:nvSpPr>
          <p:cNvPr id="15" name="椭圆 14"/>
          <p:cNvSpPr/>
          <p:nvPr/>
        </p:nvSpPr>
        <p:spPr>
          <a:xfrm>
            <a:off x="539552" y="5301208"/>
            <a:ext cx="3073035" cy="163594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1147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量测噪声影响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121117"/>
                  </p:ext>
                </p:extLst>
              </p:nvPr>
            </p:nvGraphicFramePr>
            <p:xfrm>
              <a:off x="1259632" y="2630822"/>
              <a:ext cx="6624736" cy="22301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0.0018   0.0019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5111     1882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0.0095   0.0093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8787     1989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0.0714   0.2247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            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21340     2000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4121117"/>
                  </p:ext>
                </p:extLst>
              </p:nvPr>
            </p:nvGraphicFramePr>
            <p:xfrm>
              <a:off x="1259632" y="2630822"/>
              <a:ext cx="6624736" cy="22301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1087" r="-301471" b="-3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0.0018   0.0019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5111     1882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0.0095   0.0093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4            2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8787     1989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8.0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0.0714   0.2247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            </a:t>
                          </a:r>
                          <a:r>
                            <a:rPr lang="en-US" altLang="zh-CN" dirty="0" smtClean="0"/>
                            <a:t>—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21340     </a:t>
                          </a:r>
                          <a:r>
                            <a:rPr lang="en-US" altLang="zh-CN" dirty="0" smtClean="0"/>
                            <a:t>2000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94427" y="1816261"/>
                <a:ext cx="73914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不同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量测</m:t>
                    </m:r>
                  </m:oMath>
                </a14:m>
                <a:r>
                  <a:rPr lang="zh-CN" altLang="en-US" dirty="0"/>
                  <a:t>噪声下的控制指标（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27" y="1816261"/>
                <a:ext cx="7391447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649" t="-16279" r="-1072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771800" y="4819542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4819542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51520" y="5106151"/>
                <a:ext cx="2640082" cy="1332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𝐫𝐚𝐝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𝐫𝐚𝐝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06151"/>
                <a:ext cx="2640082" cy="13328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891602" y="5590032"/>
            <a:ext cx="63514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噪声增大，跟踪误差增大，但对</a:t>
            </a:r>
            <a:endParaRPr lang="en-US" altLang="zh-CN" dirty="0"/>
          </a:p>
          <a:p>
            <a:r>
              <a:rPr lang="en-US" altLang="zh-CN" dirty="0"/>
              <a:t>CMAC</a:t>
            </a:r>
            <a:r>
              <a:rPr lang="zh-CN" altLang="en-US" dirty="0"/>
              <a:t>网络学习的收敛速度没多大影响</a:t>
            </a:r>
          </a:p>
        </p:txBody>
      </p:sp>
    </p:spTree>
    <p:extLst>
      <p:ext uri="{BB962C8B-B14F-4D97-AF65-F5344CB8AC3E}">
        <p14:creationId xmlns:p14="http://schemas.microsoft.com/office/powerpoint/2010/main" val="36066122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负载变化影响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0177"/>
                  </p:ext>
                </p:extLst>
              </p:nvPr>
            </p:nvGraphicFramePr>
            <p:xfrm>
              <a:off x="1235349" y="2371478"/>
              <a:ext cx="6624736" cy="2787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𝒌𝒈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T/</a:t>
                          </a:r>
                          <a:r>
                            <a:rPr lang="zh-CN" altLang="en-US" dirty="0"/>
                            <a:t>次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U/</a:t>
                          </a:r>
                          <a:r>
                            <a:rPr lang="zh-CN" altLang="en-US" dirty="0"/>
                            <a:t>个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0.0008   0.0017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5079    1954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0.0010   0.0008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6276     1954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6280     1954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6281    1954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70177"/>
                  </p:ext>
                </p:extLst>
              </p:nvPr>
            </p:nvGraphicFramePr>
            <p:xfrm>
              <a:off x="1235349" y="2371478"/>
              <a:ext cx="6624736" cy="2787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/>
                    <a:gridCol w="1656184"/>
                    <a:gridCol w="1656184"/>
                    <a:gridCol w="1656184"/>
                  </a:tblGrid>
                  <a:tr h="55753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68" t="-2174" r="-301471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E/rad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T/</a:t>
                          </a:r>
                          <a:r>
                            <a:rPr lang="zh-CN" altLang="en-US" dirty="0" smtClean="0"/>
                            <a:t>次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U/</a:t>
                          </a:r>
                          <a:r>
                            <a:rPr lang="zh-CN" altLang="en-US" dirty="0" smtClean="0"/>
                            <a:t>个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0.0008   0.0017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3         3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5079    1954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0.0010   0.0008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6276     1954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6280     1954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5575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 smtClean="0"/>
                            <a:t>0.0004   0.0007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0           0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6281    1954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1066" y="1692989"/>
                <a:ext cx="66733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负载改变时的控制指标（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66" y="1692989"/>
                <a:ext cx="66733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920" t="-16279" r="-1280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00690" y="5218447"/>
                <a:ext cx="2646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/>
                  <a:t>=50000,2000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90" y="5218447"/>
                <a:ext cx="264687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7504" y="5400320"/>
            <a:ext cx="41777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只用反馈控制时，</a:t>
            </a:r>
            <a:endParaRPr lang="en-US" altLang="zh-CN" dirty="0"/>
          </a:p>
          <a:p>
            <a:r>
              <a:rPr lang="en-US" altLang="zh-CN" dirty="0"/>
              <a:t>M</a:t>
            </a:r>
            <a:r>
              <a:rPr lang="en-US" altLang="zh-CN" baseline="-25000" dirty="0"/>
              <a:t>2</a:t>
            </a:r>
            <a:r>
              <a:rPr lang="en-US" altLang="zh-CN" dirty="0"/>
              <a:t>=10kg</a:t>
            </a:r>
            <a:r>
              <a:rPr lang="zh-CN" altLang="en-US" dirty="0"/>
              <a:t>，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  <a:r>
              <a:rPr lang="en-US" altLang="zh-CN" dirty="0"/>
              <a:t>=0.2075</a:t>
            </a:r>
          </a:p>
          <a:p>
            <a:r>
              <a:rPr lang="en-US" altLang="zh-CN" dirty="0"/>
              <a:t>M</a:t>
            </a:r>
            <a:r>
              <a:rPr lang="en-US" altLang="zh-CN" baseline="-25000" dirty="0"/>
              <a:t>2</a:t>
            </a:r>
            <a:r>
              <a:rPr lang="en-US" altLang="zh-CN" dirty="0"/>
              <a:t>=20kg</a:t>
            </a:r>
            <a:r>
              <a:rPr lang="zh-CN" altLang="en-US" dirty="0"/>
              <a:t>，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  <a:r>
              <a:rPr lang="en-US" altLang="zh-CN" dirty="0"/>
              <a:t>=0.3947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44728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鲁棒性和自适应性</a:t>
            </a:r>
            <a:r>
              <a:rPr lang="en-US" altLang="zh-CN" dirty="0"/>
              <a:t>—</a:t>
            </a:r>
            <a:r>
              <a:rPr lang="zh-CN" altLang="en-US" dirty="0"/>
              <a:t>变化轨迹跟踪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4362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aseline="-25000" dirty="0"/>
              <a:t>  </a:t>
            </a:r>
            <a:endParaRPr lang="zh-CN" altLang="en-US" baseline="-250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67928"/>
              </p:ext>
            </p:extLst>
          </p:nvPr>
        </p:nvGraphicFramePr>
        <p:xfrm>
          <a:off x="200146" y="2369628"/>
          <a:ext cx="6624736" cy="3902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轨迹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E/rad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T/</a:t>
                      </a:r>
                      <a:r>
                        <a:rPr lang="zh-CN" altLang="en-US" dirty="0"/>
                        <a:t>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U/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0.0012   0.0155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3         3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10308    2000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0.0011   0.1269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           —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11737     2000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0.0007   0.0034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12140     2000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0.0007   0.0056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12142    2000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0.0005   0.0025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12143    2000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53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0.0004   0.0019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0           0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12143    2000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1066" y="1692989"/>
                <a:ext cx="77553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跟踪不同运动轨迹时控制指标（</a:t>
                </a:r>
                <a:r>
                  <a:rPr lang="en-US" altLang="zh-CN" dirty="0"/>
                  <a:t>C=80,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66" y="1692989"/>
                <a:ext cx="7755328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651" t="-16279" r="-8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958786" y="3861048"/>
            <a:ext cx="21852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只用反馈</a:t>
            </a:r>
            <a:endParaRPr lang="en-US" altLang="zh-CN" dirty="0"/>
          </a:p>
          <a:p>
            <a:r>
              <a:rPr lang="zh-CN" altLang="en-US" dirty="0"/>
              <a:t>控制时</a:t>
            </a:r>
            <a:r>
              <a:rPr lang="en-US" altLang="zh-CN" dirty="0"/>
              <a:t>RMS</a:t>
            </a:r>
            <a:r>
              <a:rPr lang="en-US" altLang="zh-CN" baseline="-25000" dirty="0"/>
              <a:t>0</a:t>
            </a:r>
          </a:p>
          <a:p>
            <a:r>
              <a:rPr lang="en-US" altLang="zh-CN" dirty="0"/>
              <a:t>A:0.3410</a:t>
            </a:r>
          </a:p>
          <a:p>
            <a:r>
              <a:rPr lang="en-US" altLang="zh-CN" dirty="0"/>
              <a:t>B:0.2240</a:t>
            </a:r>
          </a:p>
          <a:p>
            <a:r>
              <a:rPr lang="en-US" altLang="zh-CN" dirty="0"/>
              <a:t>C:0.2878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713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404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710292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400009" y="4376282"/>
                <a:ext cx="3444020" cy="1459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zh-CN" altLang="en-US" sz="24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09" y="4376282"/>
                <a:ext cx="3444020" cy="1459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05272" y="5001049"/>
                <a:ext cx="1450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72" y="5001049"/>
                <a:ext cx="145065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22626" y="5742539"/>
                <a:ext cx="8503482" cy="53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输入为网络初始状态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6" y="5742539"/>
                <a:ext cx="8503482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434" t="-13793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22626" y="6273454"/>
                <a:ext cx="57079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输出为网络的稳定状态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6" y="6273454"/>
                <a:ext cx="5707973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137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/>
          <p:nvPr/>
        </p:nvSpPr>
        <p:spPr>
          <a:xfrm>
            <a:off x="2938293" y="2792723"/>
            <a:ext cx="410376" cy="432048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763664" y="2792723"/>
            <a:ext cx="410376" cy="432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589035" y="2786659"/>
            <a:ext cx="410376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2362229" y="3585141"/>
            <a:ext cx="3702815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858173" y="3945181"/>
            <a:ext cx="49360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282109" y="4305221"/>
            <a:ext cx="3708760" cy="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362229" y="2433013"/>
            <a:ext cx="0" cy="115212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0"/>
          </p:cNvCxnSpPr>
          <p:nvPr/>
        </p:nvCxnSpPr>
        <p:spPr>
          <a:xfrm flipV="1">
            <a:off x="3143481" y="1568257"/>
            <a:ext cx="0" cy="122446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362229" y="2433013"/>
            <a:ext cx="781252" cy="0"/>
          </a:xfrm>
          <a:prstGeom prst="line">
            <a:avLst/>
          </a:prstGeom>
          <a:ln>
            <a:solidFill>
              <a:srgbClr val="0000F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990869" y="1568257"/>
            <a:ext cx="0" cy="1224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6824317" y="1562193"/>
            <a:ext cx="0" cy="1224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1858173" y="2174426"/>
            <a:ext cx="0" cy="1770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858173" y="2174426"/>
            <a:ext cx="3132696" cy="0"/>
          </a:xfrm>
          <a:prstGeom prst="line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282109" y="1856949"/>
            <a:ext cx="5542208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1282109" y="1856949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3" idx="4"/>
          </p:cNvCxnSpPr>
          <p:nvPr/>
        </p:nvCxnSpPr>
        <p:spPr>
          <a:xfrm flipV="1">
            <a:off x="6794223" y="3218707"/>
            <a:ext cx="0" cy="726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13" idx="3"/>
          </p:cNvCxnSpPr>
          <p:nvPr/>
        </p:nvCxnSpPr>
        <p:spPr>
          <a:xfrm flipV="1">
            <a:off x="6065044" y="3155435"/>
            <a:ext cx="584089" cy="426509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13" idx="5"/>
          </p:cNvCxnSpPr>
          <p:nvPr/>
        </p:nvCxnSpPr>
        <p:spPr>
          <a:xfrm flipH="1" flipV="1">
            <a:off x="6939313" y="3155435"/>
            <a:ext cx="290958" cy="21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endCxn id="12" idx="5"/>
          </p:cNvCxnSpPr>
          <p:nvPr/>
        </p:nvCxnSpPr>
        <p:spPr>
          <a:xfrm flipH="1" flipV="1">
            <a:off x="5113942" y="3161499"/>
            <a:ext cx="309866" cy="20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endCxn id="11" idx="5"/>
          </p:cNvCxnSpPr>
          <p:nvPr/>
        </p:nvCxnSpPr>
        <p:spPr>
          <a:xfrm flipH="1" flipV="1">
            <a:off x="3288571" y="3161499"/>
            <a:ext cx="306630" cy="177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12" idx="4"/>
          </p:cNvCxnSpPr>
          <p:nvPr/>
        </p:nvCxnSpPr>
        <p:spPr>
          <a:xfrm flipH="1" flipV="1">
            <a:off x="4968852" y="3224771"/>
            <a:ext cx="22017" cy="10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11" idx="4"/>
          </p:cNvCxnSpPr>
          <p:nvPr/>
        </p:nvCxnSpPr>
        <p:spPr>
          <a:xfrm flipV="1">
            <a:off x="3143481" y="3224771"/>
            <a:ext cx="0" cy="10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12" idx="3"/>
          </p:cNvCxnSpPr>
          <p:nvPr/>
        </p:nvCxnSpPr>
        <p:spPr>
          <a:xfrm flipV="1">
            <a:off x="4326198" y="3161499"/>
            <a:ext cx="497564" cy="420445"/>
          </a:xfrm>
          <a:prstGeom prst="straightConnector1">
            <a:avLst/>
          </a:prstGeom>
          <a:ln>
            <a:solidFill>
              <a:srgbClr val="0000FF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11" idx="3"/>
          </p:cNvCxnSpPr>
          <p:nvPr/>
        </p:nvCxnSpPr>
        <p:spPr>
          <a:xfrm flipV="1">
            <a:off x="2218213" y="3161499"/>
            <a:ext cx="780178" cy="783682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/>
              <p:cNvSpPr txBox="1"/>
              <p:nvPr/>
            </p:nvSpPr>
            <p:spPr>
              <a:xfrm>
                <a:off x="2324488" y="2989302"/>
                <a:ext cx="685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488" y="2989302"/>
                <a:ext cx="685829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3065456" y="3528416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456" y="3528416"/>
                <a:ext cx="695447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3300497" y="2894158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97" y="2894158"/>
                <a:ext cx="595035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/>
              <p:cNvSpPr txBox="1"/>
              <p:nvPr/>
            </p:nvSpPr>
            <p:spPr>
              <a:xfrm>
                <a:off x="3456339" y="3153230"/>
                <a:ext cx="531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339" y="3153230"/>
                <a:ext cx="53194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398677" y="358270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77" y="3582702"/>
                <a:ext cx="468397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4538136" y="3277990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36" y="3277990"/>
                <a:ext cx="468397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6863972" y="332784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972" y="3327842"/>
                <a:ext cx="468397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4130850" y="3012270"/>
                <a:ext cx="685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850" y="3012270"/>
                <a:ext cx="685829" cy="400110"/>
              </a:xfrm>
              <a:prstGeom prst="rect">
                <a:avLst/>
              </a:prstGeom>
              <a:blipFill rotWithShape="0"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4886946" y="3540684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000" b="1" i="1" smtClean="0">
                              <a:solidFill>
                                <a:srgbClr val="4F81B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46" y="3540684"/>
                <a:ext cx="695447" cy="400110"/>
              </a:xfrm>
              <a:prstGeom prst="rect">
                <a:avLst/>
              </a:prstGeom>
              <a:blipFill rotWithShape="0">
                <a:blip r:embed="rId1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/>
              <p:cNvSpPr txBox="1"/>
              <p:nvPr/>
            </p:nvSpPr>
            <p:spPr>
              <a:xfrm>
                <a:off x="5075681" y="2981994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681" y="2981994"/>
                <a:ext cx="595035" cy="4001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/>
              <p:cNvSpPr txBox="1"/>
              <p:nvPr/>
            </p:nvSpPr>
            <p:spPr>
              <a:xfrm>
                <a:off x="5338786" y="3207680"/>
                <a:ext cx="5319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786" y="3207680"/>
                <a:ext cx="531940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/>
              <p:cNvSpPr txBox="1"/>
              <p:nvPr/>
            </p:nvSpPr>
            <p:spPr>
              <a:xfrm>
                <a:off x="5623962" y="2523092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962" y="2523092"/>
                <a:ext cx="468397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5939425" y="3044095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425" y="3044095"/>
                <a:ext cx="695447" cy="400110"/>
              </a:xfrm>
              <a:prstGeom prst="rect">
                <a:avLst/>
              </a:prstGeom>
              <a:blipFill rotWithShape="0"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301408" y="3436977"/>
                <a:ext cx="695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408" y="3436977"/>
                <a:ext cx="695447" cy="400110"/>
              </a:xfrm>
              <a:prstGeom prst="rect">
                <a:avLst/>
              </a:prstGeom>
              <a:blipFill rotWithShape="0">
                <a:blip r:embed="rId2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6958156" y="2862526"/>
                <a:ext cx="5950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56" y="2862526"/>
                <a:ext cx="595035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7184861" y="3218707"/>
                <a:ext cx="5415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61" y="3218707"/>
                <a:ext cx="541559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122019" y="1281822"/>
                <a:ext cx="519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019" y="1281822"/>
                <a:ext cx="519116" cy="400110"/>
              </a:xfrm>
              <a:prstGeom prst="rect">
                <a:avLst/>
              </a:prstGeom>
              <a:blipFill rotWithShape="0">
                <a:blip r:embed="rId2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4891868" y="1303264"/>
                <a:ext cx="519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868" y="1303264"/>
                <a:ext cx="519116" cy="400110"/>
              </a:xfrm>
              <a:prstGeom prst="rect">
                <a:avLst/>
              </a:prstGeom>
              <a:blipFill rotWithShape="0">
                <a:blip r:embed="rId2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6723733" y="1272312"/>
                <a:ext cx="5287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733" y="1272312"/>
                <a:ext cx="528734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2621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网络（</a:t>
            </a:r>
            <a:r>
              <a:rPr lang="en-US" altLang="zh-CN" dirty="0"/>
              <a:t>DHNN</a:t>
            </a:r>
            <a:r>
              <a:rPr lang="zh-CN" altLang="en-US" dirty="0"/>
              <a:t>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3217575"/>
                <a:ext cx="8229600" cy="2088231"/>
              </a:xfrm>
            </p:spPr>
            <p:txBody>
              <a:bodyPr/>
              <a:lstStyle/>
              <a:p>
                <a:r>
                  <a:rPr lang="zh-CN" altLang="en-US" dirty="0"/>
                  <a:t>异步方式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3217575"/>
                <a:ext cx="8229600" cy="2088231"/>
              </a:xfrm>
              <a:blipFill rotWithShape="0">
                <a:blip r:embed="rId2"/>
                <a:stretch>
                  <a:fillRect l="-1333" t="-3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684387" y="1619763"/>
                <a:ext cx="3737626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387" y="1619763"/>
                <a:ext cx="3737626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14446" y="1564048"/>
                <a:ext cx="3469924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6" y="1564048"/>
                <a:ext cx="3469924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5"/>
              <p:cNvSpPr txBox="1">
                <a:spLocks/>
              </p:cNvSpPr>
              <p:nvPr/>
            </p:nvSpPr>
            <p:spPr bwMode="auto">
              <a:xfrm>
                <a:off x="614446" y="5235425"/>
                <a:ext cx="8229600" cy="1622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zh-CN" altLang="en-US" b="0" dirty="0"/>
                  <a:t>同步方式</a:t>
                </a:r>
                <a:endParaRPr kumimoji="0"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kumimoji="0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b="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kumimoji="0" lang="en-US" altLang="zh-CN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zh-CN" altLang="en-US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US" altLang="zh-CN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b="0" dirty="0"/>
              </a:p>
            </p:txBody>
          </p:sp>
        </mc:Choice>
        <mc:Fallback xmlns="">
          <p:sp>
            <p:nvSpPr>
              <p:cNvPr id="10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46" y="5235425"/>
                <a:ext cx="8229600" cy="1622575"/>
              </a:xfrm>
              <a:prstGeom prst="rect">
                <a:avLst/>
              </a:prstGeom>
              <a:blipFill rotWithShape="0">
                <a:blip r:embed="rId5"/>
                <a:stretch>
                  <a:fillRect l="-1333" t="-41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21783" y="270704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网络更新方式</a:t>
            </a:r>
          </a:p>
        </p:txBody>
      </p:sp>
    </p:spTree>
    <p:extLst>
      <p:ext uri="{BB962C8B-B14F-4D97-AF65-F5344CB8AC3E}">
        <p14:creationId xmlns:p14="http://schemas.microsoft.com/office/powerpoint/2010/main" val="1785011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网络的状态变换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网络控制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7503" y="1700808"/>
            <a:ext cx="8856985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zh-CN" altLang="en-US" sz="2800" b="1" dirty="0"/>
              <a:t>通常网络从某一初始状态开始经过多次更新后才可能达到某一稳态。使用异步状态更新策略有以下优点：</a:t>
            </a:r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）算法实现容易，每个神经元节点有自己的状态更新时刻．不需要同步机制；</a:t>
            </a:r>
          </a:p>
          <a:p>
            <a:r>
              <a:rPr lang="zh-CN" altLang="en-US" sz="2800" b="1" dirty="0"/>
              <a:t>（</a:t>
            </a:r>
            <a:r>
              <a:rPr lang="en-US" altLang="zh-CN" sz="2800" b="1" dirty="0"/>
              <a:t>2</a:t>
            </a:r>
            <a:r>
              <a:rPr lang="zh-CN" altLang="en-US" sz="2800" b="1" dirty="0"/>
              <a:t>）以串行方式更新网络的状态可以限制网络的输出状态，避免不同稳态以等概率出现。</a:t>
            </a:r>
          </a:p>
          <a:p>
            <a:endParaRPr lang="zh-CN" altLang="en-US" sz="2800" b="1" dirty="0"/>
          </a:p>
          <a:p>
            <a:r>
              <a:rPr lang="zh-CN" altLang="en-US" sz="2800" b="1" dirty="0"/>
              <a:t>一旦给出</a:t>
            </a:r>
            <a:r>
              <a:rPr lang="en-US" altLang="zh-CN" sz="2800" b="1" dirty="0"/>
              <a:t>HNN</a:t>
            </a:r>
            <a:r>
              <a:rPr lang="zh-CN" altLang="en-US" sz="2800" b="1" dirty="0"/>
              <a:t>的权值和神经元的阈值，网络的状态转移序列就确定了。</a:t>
            </a:r>
          </a:p>
        </p:txBody>
      </p:sp>
    </p:spTree>
    <p:extLst>
      <p:ext uri="{BB962C8B-B14F-4D97-AF65-F5344CB8AC3E}">
        <p14:creationId xmlns:p14="http://schemas.microsoft.com/office/powerpoint/2010/main" val="4771395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129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385192" y="1596163"/>
            <a:ext cx="8435280" cy="37050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由于反馈的存在，系统的演变可能出现如下几种状态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）渐近稳定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）极限环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）混沌现象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）状态轨迹发散</a:t>
            </a:r>
          </a:p>
        </p:txBody>
      </p:sp>
    </p:spTree>
    <p:extLst>
      <p:ext uri="{BB962C8B-B14F-4D97-AF65-F5344CB8AC3E}">
        <p14:creationId xmlns:p14="http://schemas.microsoft.com/office/powerpoint/2010/main" val="6901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RBF(</a:t>
            </a:r>
            <a:r>
              <a:rPr lang="en-US" altLang="zh-CN" sz="3200" dirty="0"/>
              <a:t>Radial Basis Function</a:t>
            </a:r>
            <a:r>
              <a:rPr lang="en-US" altLang="zh-CN" dirty="0"/>
              <a:t>)</a:t>
            </a:r>
            <a:r>
              <a:rPr lang="zh-CN" altLang="en-US" dirty="0"/>
              <a:t>神经网络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4477465"/>
                <a:ext cx="7253089" cy="23191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4477465"/>
                <a:ext cx="7253089" cy="2319172"/>
              </a:xfrm>
              <a:blipFill>
                <a:blip r:embed="rId3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流程图: 联系 3"/>
              <p:cNvSpPr/>
              <p:nvPr/>
            </p:nvSpPr>
            <p:spPr>
              <a:xfrm>
                <a:off x="799201" y="214785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" name="流程图: 联系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2147853"/>
                <a:ext cx="402995" cy="346435"/>
              </a:xfrm>
              <a:prstGeom prst="flowChartConnector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流程图: 联系 4"/>
              <p:cNvSpPr/>
              <p:nvPr/>
            </p:nvSpPr>
            <p:spPr>
              <a:xfrm>
                <a:off x="799201" y="2837188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" name="流程图: 联系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2837188"/>
                <a:ext cx="402995" cy="346435"/>
              </a:xfrm>
              <a:prstGeom prst="flowChartConnector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联系 5"/>
              <p:cNvSpPr/>
              <p:nvPr/>
            </p:nvSpPr>
            <p:spPr>
              <a:xfrm>
                <a:off x="799201" y="386942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" name="流程图: 联系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01" y="3869423"/>
                <a:ext cx="402995" cy="346435"/>
              </a:xfrm>
              <a:prstGeom prst="flowChartConnector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流程图: 联系 9"/>
              <p:cNvSpPr/>
              <p:nvPr/>
            </p:nvSpPr>
            <p:spPr>
              <a:xfrm>
                <a:off x="2285101" y="214785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0" name="流程图: 联系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2147853"/>
                <a:ext cx="402995" cy="346435"/>
              </a:xfrm>
              <a:prstGeom prst="flowChartConnector">
                <a:avLst/>
              </a:prstGeom>
              <a:blipFill rotWithShape="0">
                <a:blip r:embed="rId7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流程图: 联系 10"/>
              <p:cNvSpPr/>
              <p:nvPr/>
            </p:nvSpPr>
            <p:spPr>
              <a:xfrm>
                <a:off x="2285101" y="2837188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流程图: 联系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2837188"/>
                <a:ext cx="402995" cy="346435"/>
              </a:xfrm>
              <a:prstGeom prst="flowChartConnector">
                <a:avLst/>
              </a:prstGeom>
              <a:blipFill rotWithShape="0">
                <a:blip r:embed="rId8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图: 联系 11"/>
              <p:cNvSpPr/>
              <p:nvPr/>
            </p:nvSpPr>
            <p:spPr>
              <a:xfrm>
                <a:off x="2285101" y="3869423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2" name="流程图: 联系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101" y="3869423"/>
                <a:ext cx="402995" cy="346435"/>
              </a:xfrm>
              <a:prstGeom prst="flowChartConnector">
                <a:avLst/>
              </a:prstGeom>
              <a:blipFill rotWithShape="0">
                <a:blip r:embed="rId9"/>
                <a:stretch>
                  <a:fillRect l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endCxn id="4" idx="2"/>
          </p:cNvCxnSpPr>
          <p:nvPr/>
        </p:nvCxnSpPr>
        <p:spPr>
          <a:xfrm flipV="1">
            <a:off x="212382" y="2321071"/>
            <a:ext cx="586819" cy="1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5" idx="2"/>
          </p:cNvCxnSpPr>
          <p:nvPr/>
        </p:nvCxnSpPr>
        <p:spPr>
          <a:xfrm flipV="1">
            <a:off x="212381" y="3010406"/>
            <a:ext cx="586820" cy="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6" idx="2"/>
          </p:cNvCxnSpPr>
          <p:nvPr/>
        </p:nvCxnSpPr>
        <p:spPr>
          <a:xfrm>
            <a:off x="212382" y="4041574"/>
            <a:ext cx="586819" cy="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6"/>
            <a:endCxn id="10" idx="2"/>
          </p:cNvCxnSpPr>
          <p:nvPr/>
        </p:nvCxnSpPr>
        <p:spPr>
          <a:xfrm>
            <a:off x="1202196" y="2321071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4" idx="6"/>
            <a:endCxn id="11" idx="2"/>
          </p:cNvCxnSpPr>
          <p:nvPr/>
        </p:nvCxnSpPr>
        <p:spPr>
          <a:xfrm>
            <a:off x="1202195" y="2321071"/>
            <a:ext cx="1082906" cy="68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4" idx="6"/>
            <a:endCxn id="12" idx="2"/>
          </p:cNvCxnSpPr>
          <p:nvPr/>
        </p:nvCxnSpPr>
        <p:spPr>
          <a:xfrm>
            <a:off x="1202196" y="2321071"/>
            <a:ext cx="1082905" cy="172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5" idx="6"/>
            <a:endCxn id="11" idx="2"/>
          </p:cNvCxnSpPr>
          <p:nvPr/>
        </p:nvCxnSpPr>
        <p:spPr>
          <a:xfrm>
            <a:off x="1202196" y="3010406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6"/>
            <a:endCxn id="10" idx="2"/>
          </p:cNvCxnSpPr>
          <p:nvPr/>
        </p:nvCxnSpPr>
        <p:spPr>
          <a:xfrm flipV="1">
            <a:off x="1202196" y="2321071"/>
            <a:ext cx="1082904" cy="68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6" idx="6"/>
            <a:endCxn id="10" idx="2"/>
          </p:cNvCxnSpPr>
          <p:nvPr/>
        </p:nvCxnSpPr>
        <p:spPr>
          <a:xfrm flipV="1">
            <a:off x="1202196" y="2321071"/>
            <a:ext cx="1082905" cy="1721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" idx="6"/>
            <a:endCxn id="12" idx="2"/>
          </p:cNvCxnSpPr>
          <p:nvPr/>
        </p:nvCxnSpPr>
        <p:spPr>
          <a:xfrm>
            <a:off x="1202196" y="3010406"/>
            <a:ext cx="1082904" cy="10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6" idx="6"/>
            <a:endCxn id="12" idx="2"/>
          </p:cNvCxnSpPr>
          <p:nvPr/>
        </p:nvCxnSpPr>
        <p:spPr>
          <a:xfrm>
            <a:off x="1202196" y="4042640"/>
            <a:ext cx="1082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6" idx="6"/>
            <a:endCxn id="11" idx="2"/>
          </p:cNvCxnSpPr>
          <p:nvPr/>
        </p:nvCxnSpPr>
        <p:spPr>
          <a:xfrm flipV="1">
            <a:off x="1202195" y="3010406"/>
            <a:ext cx="1082906" cy="10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流程图: 联系 42"/>
              <p:cNvSpPr/>
              <p:nvPr/>
            </p:nvSpPr>
            <p:spPr>
              <a:xfrm>
                <a:off x="3887068" y="2843190"/>
                <a:ext cx="402995" cy="346435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43" name="流程图: 联系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68" y="2843190"/>
                <a:ext cx="402995" cy="346435"/>
              </a:xfrm>
              <a:prstGeom prst="flowChartConnector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箭头连接符 44"/>
          <p:cNvCxnSpPr>
            <a:stCxn id="10" idx="6"/>
            <a:endCxn id="43" idx="2"/>
          </p:cNvCxnSpPr>
          <p:nvPr/>
        </p:nvCxnSpPr>
        <p:spPr>
          <a:xfrm>
            <a:off x="2688096" y="2321071"/>
            <a:ext cx="1198972" cy="69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11" idx="6"/>
            <a:endCxn id="43" idx="2"/>
          </p:cNvCxnSpPr>
          <p:nvPr/>
        </p:nvCxnSpPr>
        <p:spPr>
          <a:xfrm>
            <a:off x="2688096" y="3010406"/>
            <a:ext cx="1198971" cy="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12" idx="6"/>
            <a:endCxn id="43" idx="2"/>
          </p:cNvCxnSpPr>
          <p:nvPr/>
        </p:nvCxnSpPr>
        <p:spPr>
          <a:xfrm flipV="1">
            <a:off x="2688096" y="3016408"/>
            <a:ext cx="1198972" cy="102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43" idx="6"/>
          </p:cNvCxnSpPr>
          <p:nvPr/>
        </p:nvCxnSpPr>
        <p:spPr>
          <a:xfrm flipV="1">
            <a:off x="4290063" y="3016407"/>
            <a:ext cx="4330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/>
              <p:cNvSpPr txBox="1"/>
              <p:nvPr/>
            </p:nvSpPr>
            <p:spPr>
              <a:xfrm>
                <a:off x="860263" y="3362509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63" y="3362509"/>
                <a:ext cx="335348" cy="4154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/>
              <p:cNvSpPr txBox="1"/>
              <p:nvPr/>
            </p:nvSpPr>
            <p:spPr>
              <a:xfrm>
                <a:off x="2370460" y="3388023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60" y="3388023"/>
                <a:ext cx="335348" cy="4154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/>
              <p:cNvSpPr txBox="1"/>
              <p:nvPr/>
            </p:nvSpPr>
            <p:spPr>
              <a:xfrm>
                <a:off x="2962447" y="2271813"/>
                <a:ext cx="506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447" y="2271813"/>
                <a:ext cx="506614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/>
              <p:cNvSpPr txBox="1"/>
              <p:nvPr/>
            </p:nvSpPr>
            <p:spPr>
              <a:xfrm>
                <a:off x="2954845" y="2741835"/>
                <a:ext cx="511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45" y="2741835"/>
                <a:ext cx="511935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2965550" y="3501008"/>
                <a:ext cx="567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550" y="3501008"/>
                <a:ext cx="56714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4440243" y="2625344"/>
                <a:ext cx="376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243" y="2625344"/>
                <a:ext cx="376193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内容占位符 2"/>
          <p:cNvSpPr txBox="1">
            <a:spLocks/>
          </p:cNvSpPr>
          <p:nvPr/>
        </p:nvSpPr>
        <p:spPr bwMode="auto">
          <a:xfrm>
            <a:off x="4816436" y="1778484"/>
            <a:ext cx="4356503" cy="40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000" b="0" dirty="0"/>
              <a:t>隐层由径向基函数构成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具有良好的泛化能力，结构简单，收敛速度快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能在一个紧凑集和任意精度下逼近任何非线性函数</a:t>
            </a:r>
            <a:endParaRPr kumimoji="0" lang="en-US" altLang="zh-CN" sz="2000" b="0" dirty="0"/>
          </a:p>
          <a:p>
            <a:r>
              <a:rPr kumimoji="0" lang="zh-CN" altLang="en-US" sz="2000" b="0" dirty="0"/>
              <a:t>输入层到隐藏层之间不是通过权值和阈值进行连接的，而是通过输入样本与隐藏层点之间的距离（与中心点的距离）连接的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3315" y="4944503"/>
            <a:ext cx="315068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984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00808"/>
                <a:ext cx="8229600" cy="4896545"/>
              </a:xfrm>
            </p:spPr>
            <p:txBody>
              <a:bodyPr/>
              <a:lstStyle/>
              <a:p>
                <a:r>
                  <a:rPr lang="zh-CN" altLang="en-US" dirty="0"/>
                  <a:t>定义：网络状态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网络的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稳定点或吸引子 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若稳态为记忆样本，则收敛过程便是寻找记忆样本过程（联想记忆）</a:t>
                </a:r>
                <a:endParaRPr lang="en-US" altLang="zh-CN" dirty="0"/>
              </a:p>
              <a:p>
                <a:r>
                  <a:rPr lang="zh-CN" altLang="en-US" dirty="0"/>
                  <a:t>若稳态对应某种优化目标，并作为目标函数的极小点，收敛过程辨识优化计算过程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00808"/>
                <a:ext cx="8229600" cy="4896545"/>
              </a:xfrm>
              <a:blipFill>
                <a:blip r:embed="rId2"/>
                <a:stretch>
                  <a:fillRect l="-1333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5"/>
          <p:cNvSpPr txBox="1">
            <a:spLocks/>
          </p:cNvSpPr>
          <p:nvPr/>
        </p:nvSpPr>
        <p:spPr bwMode="auto">
          <a:xfrm>
            <a:off x="377325" y="4653137"/>
            <a:ext cx="8229600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b="0" dirty="0"/>
              <a:t>定理：对于离散</a:t>
            </a:r>
            <a:r>
              <a:rPr kumimoji="0"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网络，若按异步方式调整，且</a:t>
            </a:r>
            <a:r>
              <a:rPr kumimoji="0" lang="zh-CN" altLang="en-US" b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连接权值为对称阵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，对任意的初态，网络最终都收敛到一个</a:t>
            </a:r>
            <a:r>
              <a:rPr kumimoji="0"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吸引子</a:t>
            </a:r>
            <a:r>
              <a:rPr kumimoji="0"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736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证明：定义网络能量函数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333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8438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b="0" dirty="0"/>
                  <a:t>按异步方式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0,⋯,0,∆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,0,⋯,0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假定节点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取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和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两种状态，则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1        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)≥0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−1     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81" t="-1567" b="-13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6688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12241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≥0,⇒∆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122413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5"/>
              <p:cNvSpPr txBox="1">
                <a:spLocks/>
              </p:cNvSpPr>
              <p:nvPr/>
            </p:nvSpPr>
            <p:spPr bwMode="auto">
              <a:xfrm>
                <a:off x="457200" y="3356992"/>
                <a:ext cx="8229600" cy="1224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kumimoji="0" lang="en-US" altLang="zh-CN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=−2,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&lt;0,⇒∆</m:t>
                      </m:r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7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3356992"/>
                <a:ext cx="8229600" cy="12241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/>
              <p:cNvSpPr txBox="1">
                <a:spLocks/>
              </p:cNvSpPr>
              <p:nvPr/>
            </p:nvSpPr>
            <p:spPr bwMode="auto">
              <a:xfrm>
                <a:off x="476854" y="4725144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⇒∆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8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854" y="4725144"/>
                <a:ext cx="8229600" cy="7200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5"/>
              <p:cNvSpPr txBox="1">
                <a:spLocks/>
              </p:cNvSpPr>
              <p:nvPr/>
            </p:nvSpPr>
            <p:spPr bwMode="auto">
              <a:xfrm>
                <a:off x="539552" y="5733257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0" lang="zh-CN" altLang="en-US" b="0" i="1">
                        <a:latin typeface="Cambria Math" panose="02040503050406030204" pitchFamily="18" charset="0"/>
                      </a:rPr>
                      <m:t>收敛</m:t>
                    </m:r>
                  </m:oMath>
                </a14:m>
                <a:r>
                  <a:rPr kumimoji="0" lang="zh-CN" altLang="en-US" b="0" dirty="0"/>
                  <a:t>到常数，</a:t>
                </a:r>
                <a14:m>
                  <m:oMath xmlns:m="http://schemas.openxmlformats.org/officeDocument/2006/math">
                    <m:r>
                      <a:rPr kumimoji="0" lang="zh-CN" altLang="en-US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9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5733257"/>
                <a:ext cx="8229600" cy="720080"/>
              </a:xfrm>
              <a:prstGeom prst="rect">
                <a:avLst/>
              </a:prstGeom>
              <a:blipFill rotWithShape="0">
                <a:blip r:embed="rId5"/>
                <a:stretch>
                  <a:fillRect t="-100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2214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稳定性分析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134</a:t>
            </a:fld>
            <a:endParaRPr lang="en-US" altLang="zh-CN"/>
          </a:p>
        </p:txBody>
      </p:sp>
      <p:sp>
        <p:nvSpPr>
          <p:cNvPr id="9" name="内容占位符 5"/>
          <p:cNvSpPr txBox="1">
            <a:spLocks/>
          </p:cNvSpPr>
          <p:nvPr/>
        </p:nvSpPr>
        <p:spPr bwMode="auto">
          <a:xfrm>
            <a:off x="611560" y="1844824"/>
            <a:ext cx="82296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1800" kern="120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b="0" dirty="0"/>
              <a:t>吸引子分析</a:t>
            </a:r>
            <a:endParaRPr kumimoji="0" lang="en-US" altLang="zh-CN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5"/>
              <p:cNvSpPr txBox="1">
                <a:spLocks/>
              </p:cNvSpPr>
              <p:nvPr/>
            </p:nvSpPr>
            <p:spPr bwMode="auto">
              <a:xfrm>
                <a:off x="289264" y="3244168"/>
                <a:ext cx="889248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0" lang="zh-CN" altLang="en-US" b="0" dirty="0">
                    <a:latin typeface="Cambria Math" panose="02040503050406030204" pitchFamily="18" charset="0"/>
                  </a:rPr>
                  <a:t>（</a:t>
                </a:r>
                <a:r>
                  <a:rPr kumimoji="0" lang="en-US" altLang="zh-CN" b="0" dirty="0">
                    <a:latin typeface="Cambria Math" panose="02040503050406030204" pitchFamily="18" charset="0"/>
                  </a:rPr>
                  <a:t>a</a:t>
                </a:r>
                <a:r>
                  <a:rPr kumimoji="0" lang="zh-CN" altLang="en-US" b="0" dirty="0">
                    <a:latin typeface="Cambria Math" panose="020405030504060302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sSub>
                      <m:sSub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12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264" y="3244168"/>
                <a:ext cx="8892480" cy="720080"/>
              </a:xfrm>
              <a:prstGeom prst="rect">
                <a:avLst/>
              </a:prstGeom>
              <a:blipFill rotWithShape="0">
                <a:blip r:embed="rId2"/>
                <a:stretch>
                  <a:fillRect l="-1371" t="-110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5"/>
              <p:cNvSpPr txBox="1">
                <a:spLocks/>
              </p:cNvSpPr>
              <p:nvPr/>
            </p:nvSpPr>
            <p:spPr bwMode="auto">
              <a:xfrm>
                <a:off x="258812" y="4233322"/>
                <a:ext cx="8229600" cy="720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defRPr>
                </a:lvl2pPr>
                <a:lvl3pPr marL="11430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3pPr>
                <a:lvl4pPr marL="16002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–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4pPr>
                <a:lvl5pPr marL="2057400" marR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»"/>
                  <a:tabLst/>
                  <a:defRPr sz="1800" kern="1200">
                    <a:solidFill>
                      <a:schemeClr val="tx1"/>
                    </a:solidFill>
                    <a:latin typeface="隶书" panose="02010509060101010101" pitchFamily="49" charset="-122"/>
                    <a:ea typeface="隶书" panose="02010509060101010101" pitchFamily="49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kumimoji="0" lang="zh-CN" altLang="en-US" b="0" dirty="0">
                    <a:latin typeface="Cambria Math" panose="02040503050406030204" pitchFamily="18" charset="0"/>
                  </a:rPr>
                  <a:t>（</a:t>
                </a:r>
                <a:r>
                  <a:rPr kumimoji="0" lang="en-US" altLang="zh-CN" b="0" dirty="0">
                    <a:latin typeface="Cambria Math" panose="02040503050406030204" pitchFamily="18" charset="0"/>
                  </a:rPr>
                  <a:t>b</a:t>
                </a:r>
                <a:r>
                  <a:rPr kumimoji="0" lang="zh-CN" altLang="en-US" b="0" dirty="0">
                    <a:latin typeface="Cambria Math" panose="02040503050406030204" pitchFamily="18" charset="0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−1,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b="0" dirty="0"/>
              </a:p>
            </p:txBody>
          </p:sp>
        </mc:Choice>
        <mc:Fallback xmlns="">
          <p:sp>
            <p:nvSpPr>
              <p:cNvPr id="13" name="内容占位符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812" y="4233322"/>
                <a:ext cx="8229600" cy="720080"/>
              </a:xfrm>
              <a:prstGeom prst="rect">
                <a:avLst/>
              </a:prstGeom>
              <a:blipFill rotWithShape="0">
                <a:blip r:embed="rId3"/>
                <a:stretch>
                  <a:fillRect l="-1481" t="-109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标注 15"/>
          <p:cNvSpPr/>
          <p:nvPr/>
        </p:nvSpPr>
        <p:spPr>
          <a:xfrm>
            <a:off x="6948264" y="2348880"/>
            <a:ext cx="1902040" cy="621650"/>
          </a:xfrm>
          <a:prstGeom prst="wedgeRoundRectCallout">
            <a:avLst>
              <a:gd name="adj1" fmla="val -24149"/>
              <a:gd name="adj2" fmla="val 1115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稳态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7009897" y="4643512"/>
            <a:ext cx="1902040" cy="621650"/>
          </a:xfrm>
          <a:prstGeom prst="wedgeRoundRectCallout">
            <a:avLst>
              <a:gd name="adj1" fmla="val -133560"/>
              <a:gd name="adj2" fmla="val -38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稳态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296403" y="5925792"/>
                <a:ext cx="64087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结论</m:t>
                    </m:r>
                  </m:oMath>
                </a14:m>
                <a:r>
                  <a:rPr lang="zh-CN" altLang="en-US" dirty="0"/>
                  <a:t>仍成立，而且收敛过程更快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03" y="5925792"/>
                <a:ext cx="640874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5116" r="-951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1408" y="2642926"/>
                <a:ext cx="28868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zh-CN" altLang="en-US" b="0" i="1">
                        <a:latin typeface="Cambria Math" panose="02040503050406030204" pitchFamily="18" charset="0"/>
                      </a:rPr>
                      <m:t>∆</m:t>
                    </m:r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en-US" altLang="zh-CN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zh-CN" altLang="en-US" b="0" dirty="0"/>
                  <a:t>对应于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08" y="2642926"/>
                <a:ext cx="2886881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6471" r="-338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06672" y="1869756"/>
                <a:ext cx="37700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kumimoji="0"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0" lang="en-US" altLang="zh-CN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672" y="1869756"/>
                <a:ext cx="377007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0547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288330"/>
                <a:ext cx="8229600" cy="428133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按同步方式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定理：对离散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网络，若按同步方式调整状态，且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连接权值矩阵非负定对称</a:t>
                </a:r>
                <a:r>
                  <a:rPr lang="zh-CN" altLang="en-US" dirty="0"/>
                  <a:t>，则对于任意初态，网络最终都将收敛到一个吸引子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=−∆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288330"/>
                <a:ext cx="8229600" cy="4281339"/>
              </a:xfrm>
              <a:blipFill>
                <a:blip r:embed="rId3"/>
                <a:stretch>
                  <a:fillRect l="-1481" t="-1422" r="-815" b="-9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55576" y="6094740"/>
                <a:ext cx="30117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)≤0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094740"/>
                <a:ext cx="301172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572000" y="6094740"/>
                <a:ext cx="36866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W</a:t>
                </a:r>
                <a:r>
                  <a:rPr lang="zh-CN" altLang="en-US" dirty="0"/>
                  <a:t>非负定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⇒∆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094740"/>
                <a:ext cx="3686650" cy="523220"/>
              </a:xfrm>
              <a:prstGeom prst="rect">
                <a:avLst/>
              </a:prstGeom>
              <a:blipFill>
                <a:blip r:embed="rId5"/>
                <a:stretch>
                  <a:fillRect l="-3306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8787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717560"/>
            <a:ext cx="8229600" cy="4281339"/>
          </a:xfrm>
        </p:spPr>
        <p:txBody>
          <a:bodyPr/>
          <a:lstStyle/>
          <a:p>
            <a:r>
              <a:rPr lang="zh-CN" altLang="en-US" b="0" dirty="0"/>
              <a:t>能量函数的物理意义：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在那些渐近稳定点的吸引域内，离吸引点越远的状态，所具有的能量越大，由于能量函数的单调下降特性，保证状态运动能从远离吸引点处，不断趋于吸引点，直到达到稳定点（局部能量极小点）。</a:t>
            </a:r>
            <a:endParaRPr lang="en-US" altLang="zh-CN" dirty="0"/>
          </a:p>
          <a:p>
            <a:pPr marL="0" indent="0">
              <a:buNone/>
            </a:pPr>
            <a:endParaRPr lang="en-US" altLang="zh-CN" b="0" dirty="0"/>
          </a:p>
          <a:p>
            <a:pPr marL="0" indent="0">
              <a:buNone/>
            </a:pPr>
            <a:r>
              <a:rPr lang="zh-CN" altLang="en-US" dirty="0"/>
              <a:t>注意：能量函数的选择，只是保证系统稳定和渐近稳定的充分条件，而不是必要条件，能量函数的选择也不是唯一的</a:t>
            </a:r>
            <a:endParaRPr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18476808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网络能量函数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137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4033"/>
            <a:ext cx="5616624" cy="44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69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557808"/>
            <a:ext cx="8507289" cy="1143000"/>
          </a:xfrm>
        </p:spPr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网络能量极小点的设计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>
          <a:xfrm>
            <a:off x="422108" y="1700808"/>
            <a:ext cx="8291264" cy="4896544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只有当网络的能量极小点可被选择和设定时，网络所具有的能力才能发挥作用。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能量极小点的分布是由网络的连接权值和阈值所决定的。因此设计能量极小点的核心就是如何获取一组合适的参数值。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b="1" dirty="0"/>
              <a:t>有两种方法供选择：</a:t>
            </a:r>
          </a:p>
          <a:p>
            <a:r>
              <a:rPr lang="en-US" altLang="zh-CN" sz="2400" b="1" dirty="0"/>
              <a:t>(1)</a:t>
            </a:r>
            <a:r>
              <a:rPr lang="zh-CN" altLang="en-US" sz="2400" b="1" dirty="0"/>
              <a:t>根据求解问题的要求直接设计出所需要的连接枚值</a:t>
            </a:r>
          </a:p>
          <a:p>
            <a:r>
              <a:rPr lang="en-US" altLang="zh-CN" sz="2400" b="1" dirty="0"/>
              <a:t>(2)</a:t>
            </a:r>
            <a:r>
              <a:rPr lang="zh-CN" altLang="en-US" sz="2400" b="1" dirty="0"/>
              <a:t>通过提供的附加机制来训练网络，使其自动调整连接权值，产生期望的能量极小点。</a:t>
            </a:r>
          </a:p>
          <a:p>
            <a:r>
              <a:rPr lang="zh-CN" altLang="en-US" sz="2400" b="1" dirty="0"/>
              <a:t>前者为静态学习方法，对于一个具体应用而言，权矩阵为定常矩阵、如</a:t>
            </a:r>
            <a:r>
              <a:rPr lang="en-US" altLang="zh-CN" sz="2400" b="1" dirty="0"/>
              <a:t>TSP</a:t>
            </a:r>
            <a:r>
              <a:rPr lang="zh-CN" altLang="en-US" sz="2400" b="1" dirty="0"/>
              <a:t>求解等。后者为动态学习方法，如联想记忆等。</a:t>
            </a:r>
            <a:r>
              <a:rPr lang="zh-CN" altLang="en-US" sz="2000" b="1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270299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879792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连接权设计   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Hebb</a:t>
                </a:r>
                <a:r>
                  <a:rPr lang="zh-CN" altLang="en-US" dirty="0"/>
                  <a:t>规则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0" dirty="0"/>
                  <a:t>给定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矩阵形式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𝑚𝐼</m:t>
                          </m:r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1,1,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⋯,1</m:t>
                              </m:r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879792"/>
              </a:xfrm>
              <a:blipFill rotWithShape="0">
                <a:blip r:embed="rId3"/>
                <a:stretch>
                  <a:fillRect l="-1481" t="-1750" b="-3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221359" y="4365104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满足对称性要求</a:t>
            </a:r>
          </a:p>
        </p:txBody>
      </p:sp>
    </p:spTree>
    <p:extLst>
      <p:ext uri="{BB962C8B-B14F-4D97-AF65-F5344CB8AC3E}">
        <p14:creationId xmlns:p14="http://schemas.microsoft.com/office/powerpoint/2010/main" val="1141722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600240" y="1852786"/>
                <a:ext cx="6552729" cy="4281339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+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00240" y="1852786"/>
                <a:ext cx="6552729" cy="428133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251520" y="3785707"/>
            <a:ext cx="23487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RBF</a:t>
            </a:r>
            <a:r>
              <a:rPr lang="zh-CN" altLang="en-US" sz="2100" dirty="0"/>
              <a:t>神经网络逼近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25" y="1600159"/>
            <a:ext cx="3810330" cy="228619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神经网络建模</a:t>
            </a:r>
          </a:p>
        </p:txBody>
      </p:sp>
    </p:spTree>
    <p:extLst>
      <p:ext uri="{BB962C8B-B14F-4D97-AF65-F5344CB8AC3E}">
        <p14:creationId xmlns:p14="http://schemas.microsoft.com/office/powerpoint/2010/main" val="174141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吸引子分析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样本两两正交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𝑚𝐼</m:t>
                              </m:r>
                            </m:e>
                          </m:nary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  <a:blipFill>
                <a:blip r:embed="rId3"/>
                <a:stretch>
                  <a:fillRect l="-1259" t="-1852" b="-13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291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b="0" dirty="0"/>
                  <a:t>个样本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不是</m:t>
                    </m:r>
                  </m:oMath>
                </a14:m>
                <a:r>
                  <a:rPr lang="zh-CN" altLang="en-US" b="0" dirty="0"/>
                  <a:t>两两正交，且设内积为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4281339"/>
              </a:xfrm>
              <a:blipFill>
                <a:blip r:embed="rId3"/>
                <a:stretch>
                  <a:fillRect l="-1259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04248" y="1835631"/>
                <a:ext cx="2217658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1835631"/>
                <a:ext cx="2217658" cy="6415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950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53012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取第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zh-CN" altLang="en-US" b="0" dirty="0">
                    <a:latin typeface="Cambria Math" panose="02040503050406030204" pitchFamily="18" charset="0"/>
                  </a:rPr>
                  <a:t>个元素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若能使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b="0" dirty="0"/>
                  <a:t>网络吸引子。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25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5301208"/>
              </a:xfrm>
              <a:blipFill rotWithShape="0">
                <a:blip r:embed="rId3"/>
                <a:stretch>
                  <a:fillRect l="-1481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716016" y="4725144"/>
                <a:ext cx="4844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725144"/>
                <a:ext cx="48442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027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3457"/>
            <a:ext cx="8229600" cy="1143000"/>
          </a:xfrm>
        </p:spPr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0553" y="1248867"/>
                <a:ext cx="8229600" cy="54726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保证所有样本为吸引子的充分条件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样本满足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,0&lt;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充分条件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0553" y="1248867"/>
                <a:ext cx="8229600" cy="5472608"/>
              </a:xfrm>
              <a:blipFill rotWithShape="0">
                <a:blip r:embed="rId3"/>
                <a:stretch>
                  <a:fillRect l="-1556" t="-1559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4688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77689" y="1556792"/>
                <a:ext cx="8686800" cy="516468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记忆容量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给定网络结构参数下，保证联想功能正确，网络所能存储的最大样本数</a:t>
                </a:r>
                <a:endParaRPr lang="en-US" altLang="zh-CN" dirty="0"/>
              </a:p>
              <a:p>
                <a:r>
                  <a:rPr lang="zh-CN" altLang="en-US" dirty="0"/>
                  <a:t>样本本身不仅应为吸引子，而且具有一定的吸引域</a:t>
                </a:r>
                <a:endParaRPr lang="en-US" altLang="zh-CN" dirty="0"/>
              </a:p>
              <a:p>
                <a:r>
                  <a:rPr lang="zh-CN" altLang="en-US" dirty="0"/>
                  <a:t>不仅与节点数量有关，而且与连接权值设计有关</a:t>
                </a:r>
                <a:endParaRPr lang="en-US" altLang="zh-CN" dirty="0"/>
              </a:p>
              <a:p>
                <a:r>
                  <a:rPr lang="zh-CN" altLang="en-US" dirty="0"/>
                  <a:t>与样本本身的性质有关，输入样本正交，可获得最大容量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为网络</a:t>
                </a:r>
                <a:r>
                  <a:rPr lang="zh-CN" altLang="en-US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节点数量）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&lt;0.5</m:t>
                        </m:r>
                      </m:e>
                    </m:d>
                  </m:oMath>
                </a14:m>
                <a:r>
                  <a:rPr lang="en-US" altLang="zh-CN" b="0" dirty="0"/>
                  <a:t> </a:t>
                </a:r>
                <a:r>
                  <a:rPr lang="zh-CN" altLang="en-US" b="0" dirty="0"/>
                  <a:t>样本随机分布理论分析</a:t>
                </a: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7689" y="1556792"/>
                <a:ext cx="8686800" cy="5164683"/>
              </a:xfrm>
              <a:blipFill>
                <a:blip r:embed="rId3"/>
                <a:stretch>
                  <a:fillRect l="-1263" t="-1179" r="-912" b="-3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6036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改进权值来提高记忆容量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b="0" dirty="0"/>
                  <a:t>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构成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b="0" dirty="0"/>
                  <a:t>阶矩阵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−1)×(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>
                <a:blip r:embed="rId3"/>
                <a:stretch>
                  <a:fillRect l="-1259" t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5408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>
                    <a:latin typeface="Cambria Math" panose="02040503050406030204" pitchFamily="18" charset="0"/>
                  </a:rPr>
                  <a:t>设计权值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zh-CN" altLang="en-US" sz="2400" b="0" dirty="0">
                    <a:latin typeface="Cambria Math" panose="02040503050406030204" pitchFamily="18" charset="0"/>
                  </a:rPr>
                  <a:t>和阈值向量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b="0" dirty="0"/>
                  <a:t> </a:t>
                </a:r>
                <a:r>
                  <a:rPr lang="zh-CN" altLang="en-US" sz="2400" b="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b="0" dirty="0"/>
                  <a:t>值域空间的正交基</a:t>
                </a:r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𝑊𝑢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 rotWithShape="0">
                <a:blip r:embed="rId3"/>
                <a:stretch>
                  <a:fillRect l="-1111" t="-1340" b="-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8428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1"/>
                <a:ext cx="8229600" cy="26475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对任一样本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对第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b="0" dirty="0"/>
                  <a:t>个样本</a:t>
                </a:r>
                <a:r>
                  <a:rPr lang="en-US" altLang="zh-CN" sz="2400" b="0" dirty="0"/>
                  <a:t>,</a:t>
                </a:r>
                <a:r>
                  <a:rPr lang="zh-CN" altLang="en-US" sz="2400" b="0" dirty="0"/>
                  <a:t>有</a:t>
                </a:r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1"/>
                <a:ext cx="8229600" cy="2647544"/>
              </a:xfrm>
              <a:blipFill rotWithShape="0">
                <a:blip r:embed="rId3"/>
                <a:stretch>
                  <a:fillRect l="-1111" t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79512" y="4725144"/>
            <a:ext cx="850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所有样本都是吸引子，而并不要求两两正交</a:t>
            </a:r>
            <a:endParaRPr lang="en-US" altLang="zh-CN" dirty="0"/>
          </a:p>
          <a:p>
            <a:r>
              <a:rPr lang="zh-CN" altLang="en-US" dirty="0"/>
              <a:t>提高了网络记忆容量</a:t>
            </a:r>
          </a:p>
        </p:txBody>
      </p:sp>
    </p:spTree>
    <p:extLst>
      <p:ext uri="{BB962C8B-B14F-4D97-AF65-F5344CB8AC3E}">
        <p14:creationId xmlns:p14="http://schemas.microsoft.com/office/powerpoint/2010/main" val="34922990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Cambria Math" panose="02040503050406030204" pitchFamily="18" charset="0"/>
                  </a:rPr>
                  <a:t>例：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=1,2,3,4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连接权矩阵（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Hebb</a:t>
                </a:r>
                <a:r>
                  <a:rPr lang="zh-CN" altLang="en-US" sz="2400" dirty="0"/>
                  <a:t>规则）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=4,⇔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7560"/>
                <a:ext cx="8229600" cy="5003915"/>
              </a:xfrm>
              <a:blipFill rotWithShape="0">
                <a:blip r:embed="rId3"/>
                <a:stretch>
                  <a:fillRect l="-1111" t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3477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149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500391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sz="2400" b="0" i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5003915"/>
              </a:xfrm>
              <a:blipFill>
                <a:blip r:embed="rId3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563888" y="162880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吸引子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37269" y="171756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吸引子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6"/>
              <p:cNvSpPr txBox="1"/>
              <p:nvPr/>
            </p:nvSpPr>
            <p:spPr>
              <a:xfrm>
                <a:off x="6353307" y="5833130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307" y="5833130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536" t="-13483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0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23528" y="1774094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考虑第</a:t>
            </a:r>
            <a:r>
              <a:rPr lang="en-US" altLang="zh-CN" dirty="0"/>
              <a:t>III</a:t>
            </a:r>
            <a:r>
              <a:rPr lang="zh-CN" altLang="en-US" dirty="0"/>
              <a:t>类系统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06691" y="1610441"/>
                <a:ext cx="5012141" cy="989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691" y="1610441"/>
                <a:ext cx="5012141" cy="989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21038" y="2632320"/>
                <a:ext cx="7478329" cy="564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辨识模型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" y="2632320"/>
                <a:ext cx="7478329" cy="564065"/>
              </a:xfrm>
              <a:prstGeom prst="rect">
                <a:avLst/>
              </a:prstGeom>
              <a:blipFill rotWithShape="0">
                <a:blip r:embed="rId3"/>
                <a:stretch>
                  <a:fillRect l="-1713" t="-15217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74032" y="3395101"/>
                <a:ext cx="62983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辨识模型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2" y="3395101"/>
                <a:ext cx="6298391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033" t="-16279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13557" y="4103208"/>
                <a:ext cx="5554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7" y="4103208"/>
                <a:ext cx="555414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21038" y="4747677"/>
                <a:ext cx="40983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38" y="4747677"/>
                <a:ext cx="40983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4788024" y="4782335"/>
            <a:ext cx="2767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网络结构取</a:t>
            </a:r>
            <a:r>
              <a:rPr lang="en-US" altLang="zh-CN" dirty="0">
                <a:cs typeface="Times New Roman" panose="02020603050405020304" pitchFamily="18" charset="0"/>
              </a:rPr>
              <a:t>2-5-1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57200" y="5504271"/>
                <a:ext cx="6550704" cy="904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−0.5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0.5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.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504271"/>
                <a:ext cx="6550704" cy="9049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5813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1"/>
                <a:ext cx="8928992" cy="29355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1 −1 −1− 1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1,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1"/>
                <a:ext cx="8928992" cy="2935576"/>
              </a:xfrm>
              <a:blipFill>
                <a:blip r:embed="rId3"/>
                <a:stretch>
                  <a:fillRect l="-1093" t="-2287" b="-12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23341" y="4509120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41" y="4509120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536" t="-1363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48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(1,2,3,4)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=2,3,4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=1,3,4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−1 −1 −1 −1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 rotWithShape="0">
                <a:blip r:embed="rId3"/>
                <a:stretch>
                  <a:fillRect l="-1093" t="-1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70752" y="2533737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与两个吸引子的海明距离都为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6998189" y="5997802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189" y="5997802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63" t="-13483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837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b="0" dirty="0"/>
                  <a:t>假定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异步方式</a:t>
                </a:r>
                <a:r>
                  <a:rPr lang="en-US" altLang="zh-CN" sz="2400" dirty="0"/>
                  <a:t>(3,4,1,2)</a:t>
                </a:r>
                <a:r>
                  <a:rPr lang="zh-CN" altLang="en-US" sz="2400" dirty="0"/>
                  <a:t>调整演变网络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=1,2,4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=1,3,4</m:t>
                      </m:r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>
                <a:blip r:embed="rId3"/>
                <a:stretch>
                  <a:fillRect l="-1093" t="-1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5370752" y="2533737"/>
            <a:ext cx="366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与两个吸引子的海明距离都为</a:t>
            </a:r>
            <a:r>
              <a:rPr lang="en-US" altLang="zh-CN" sz="2000" dirty="0"/>
              <a:t>2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6203504" y="5980535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504" y="5980535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85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5078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按同步方式调整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(4)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1 −1 −1− 1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(5)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1 −1− 1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−1 −1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1 −1 −1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17560"/>
                <a:ext cx="8928992" cy="4807783"/>
              </a:xfrm>
              <a:blipFill rotWithShape="0">
                <a:blip r:embed="rId3"/>
                <a:stretch>
                  <a:fillRect l="-1093" t="-1015" b="-2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51716" y="2780928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16" y="2780928"/>
                <a:ext cx="1863459" cy="541110"/>
              </a:xfrm>
              <a:prstGeom prst="rect">
                <a:avLst/>
              </a:prstGeom>
              <a:blipFill>
                <a:blip r:embed="rId4"/>
                <a:stretch>
                  <a:fillRect l="-6863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"/>
              <p:cNvSpPr txBox="1"/>
              <p:nvPr/>
            </p:nvSpPr>
            <p:spPr>
              <a:xfrm>
                <a:off x="7101030" y="4518345"/>
                <a:ext cx="1863459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zh-CN" altLang="en-US" dirty="0">
                    <a:solidFill>
                      <a:srgbClr val="FF0000"/>
                    </a:solidFill>
                  </a:rPr>
                  <a:t>收敛到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030" y="4518345"/>
                <a:ext cx="1863459" cy="541110"/>
              </a:xfrm>
              <a:prstGeom prst="rect">
                <a:avLst/>
              </a:prstGeom>
              <a:blipFill>
                <a:blip r:embed="rId5"/>
                <a:stretch>
                  <a:fillRect l="-6863" t="-12360" b="-25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6"/>
          <p:cNvSpPr txBox="1"/>
          <p:nvPr/>
        </p:nvSpPr>
        <p:spPr>
          <a:xfrm>
            <a:off x="7620000" y="586121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振荡</a:t>
            </a:r>
          </a:p>
        </p:txBody>
      </p:sp>
    </p:spTree>
    <p:extLst>
      <p:ext uri="{BB962C8B-B14F-4D97-AF65-F5344CB8AC3E}">
        <p14:creationId xmlns:p14="http://schemas.microsoft.com/office/powerpoint/2010/main" val="14133864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108520" y="1717561"/>
                <a:ext cx="9361040" cy="34225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f>
                                <m:f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b="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08520" y="1717561"/>
                <a:ext cx="9361040" cy="342250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365104"/>
            <a:ext cx="3168352" cy="24928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199" y="4365104"/>
            <a:ext cx="3366001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281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01216" y="4749086"/>
                <a:ext cx="8229600" cy="19723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1216" y="4749086"/>
                <a:ext cx="8229600" cy="197239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661675" y="1926393"/>
            <a:ext cx="792088" cy="34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61675" y="2704316"/>
            <a:ext cx="792088" cy="333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661675" y="4061539"/>
            <a:ext cx="79208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1693447" y="1494346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47" y="1494346"/>
                <a:ext cx="618503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748467" y="2288238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67" y="2288238"/>
                <a:ext cx="618503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748467" y="3661429"/>
                <a:ext cx="618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467" y="3661429"/>
                <a:ext cx="61850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3893923" y="2790490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694123" y="3013357"/>
            <a:ext cx="360040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469987" y="3037455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469987" y="322253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0" idx="1"/>
          </p:cNvCxnSpPr>
          <p:nvPr/>
        </p:nvCxnSpPr>
        <p:spPr>
          <a:xfrm>
            <a:off x="941595" y="2099331"/>
            <a:ext cx="7200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流程图: 合并 25"/>
          <p:cNvSpPr/>
          <p:nvPr/>
        </p:nvSpPr>
        <p:spPr>
          <a:xfrm rot="16200000">
            <a:off x="6680655" y="1585951"/>
            <a:ext cx="1095042" cy="1483930"/>
          </a:xfrm>
          <a:prstGeom prst="flowChartMerg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6" idx="2"/>
          </p:cNvCxnSpPr>
          <p:nvPr/>
        </p:nvCxnSpPr>
        <p:spPr>
          <a:xfrm flipV="1">
            <a:off x="7970141" y="2313372"/>
            <a:ext cx="742987" cy="1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173843" y="2106604"/>
            <a:ext cx="0" cy="135120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73843" y="3438562"/>
            <a:ext cx="0" cy="983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73943" y="2488293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650007" y="2488293"/>
            <a:ext cx="0" cy="52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endCxn id="17" idx="0"/>
          </p:cNvCxnSpPr>
          <p:nvPr/>
        </p:nvCxnSpPr>
        <p:spPr>
          <a:xfrm>
            <a:off x="4073943" y="2488293"/>
            <a:ext cx="0" cy="30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7" idx="2"/>
          </p:cNvCxnSpPr>
          <p:nvPr/>
        </p:nvCxnSpPr>
        <p:spPr>
          <a:xfrm>
            <a:off x="4073943" y="3438562"/>
            <a:ext cx="0" cy="491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073943" y="393007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650007" y="3222538"/>
            <a:ext cx="0" cy="707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361975" y="3930070"/>
            <a:ext cx="0" cy="660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4073943" y="4590690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325971" y="2113875"/>
            <a:ext cx="0" cy="37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endCxn id="18" idx="0"/>
          </p:cNvCxnSpPr>
          <p:nvPr/>
        </p:nvCxnSpPr>
        <p:spPr>
          <a:xfrm>
            <a:off x="5874143" y="2688348"/>
            <a:ext cx="0" cy="32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8" idx="2"/>
          </p:cNvCxnSpPr>
          <p:nvPr/>
        </p:nvCxnSpPr>
        <p:spPr>
          <a:xfrm>
            <a:off x="5874143" y="3661429"/>
            <a:ext cx="0" cy="92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622115" y="4590690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0" idx="3"/>
          </p:cNvCxnSpPr>
          <p:nvPr/>
        </p:nvCxnSpPr>
        <p:spPr>
          <a:xfrm>
            <a:off x="2453763" y="2099332"/>
            <a:ext cx="4032448" cy="14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874143" y="2688348"/>
            <a:ext cx="612068" cy="1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11" idx="1"/>
          </p:cNvCxnSpPr>
          <p:nvPr/>
        </p:nvCxnSpPr>
        <p:spPr>
          <a:xfrm flipV="1">
            <a:off x="941595" y="2870886"/>
            <a:ext cx="720080" cy="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1" idx="3"/>
          </p:cNvCxnSpPr>
          <p:nvPr/>
        </p:nvCxnSpPr>
        <p:spPr>
          <a:xfrm>
            <a:off x="2453763" y="2870886"/>
            <a:ext cx="288032" cy="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" idx="1"/>
          </p:cNvCxnSpPr>
          <p:nvPr/>
        </p:nvCxnSpPr>
        <p:spPr>
          <a:xfrm>
            <a:off x="1013603" y="4235734"/>
            <a:ext cx="648072" cy="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" idx="3"/>
          </p:cNvCxnSpPr>
          <p:nvPr/>
        </p:nvCxnSpPr>
        <p:spPr>
          <a:xfrm flipV="1">
            <a:off x="2453763" y="4235734"/>
            <a:ext cx="288032" cy="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741795" y="2129843"/>
            <a:ext cx="0" cy="2105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581958" y="1612124"/>
                <a:ext cx="538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58" y="1612124"/>
                <a:ext cx="53835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596340" y="2454758"/>
                <a:ext cx="538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0" y="2454758"/>
                <a:ext cx="53835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17480" y="3843493"/>
                <a:ext cx="5479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0" y="3843493"/>
                <a:ext cx="54797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1858660" y="3169083"/>
                <a:ext cx="3866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660" y="3169083"/>
                <a:ext cx="386644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3097575" y="3492248"/>
                <a:ext cx="4405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575" y="3492248"/>
                <a:ext cx="44056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3469439" y="2974749"/>
                <a:ext cx="5062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439" y="2974749"/>
                <a:ext cx="506292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4830026" y="2914471"/>
                <a:ext cx="4886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26" y="2914471"/>
                <a:ext cx="488659" cy="400110"/>
              </a:xfrm>
              <a:prstGeom prst="rect">
                <a:avLst/>
              </a:prstGeom>
              <a:blipFill rotWithShape="0"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6093811" y="3174804"/>
                <a:ext cx="426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811" y="3174804"/>
                <a:ext cx="426720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8072457" y="1894456"/>
                <a:ext cx="498277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457" y="1894456"/>
                <a:ext cx="498277" cy="429220"/>
              </a:xfrm>
              <a:prstGeom prst="rect">
                <a:avLst/>
              </a:prstGeom>
              <a:blipFill rotWithShape="0">
                <a:blip r:embed="rId1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/>
              <p:cNvSpPr txBox="1"/>
              <p:nvPr/>
            </p:nvSpPr>
            <p:spPr>
              <a:xfrm>
                <a:off x="6520531" y="2026628"/>
                <a:ext cx="8755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1" y="2026628"/>
                <a:ext cx="87556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/>
              <p:cNvSpPr txBox="1"/>
              <p:nvPr/>
            </p:nvSpPr>
            <p:spPr>
              <a:xfrm>
                <a:off x="4109514" y="1703858"/>
                <a:ext cx="4934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" name="文本框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14" y="1703858"/>
                <a:ext cx="493468" cy="400110"/>
              </a:xfrm>
              <a:prstGeom prst="rect">
                <a:avLst/>
              </a:prstGeom>
              <a:blipFill rotWithShape="0">
                <a:blip r:embed="rId1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107B90CE-74E4-4CE2-8152-BCD675ADD1E6}"/>
              </a:ext>
            </a:extLst>
          </p:cNvPr>
          <p:cNvSpPr txBox="1"/>
          <p:nvPr/>
        </p:nvSpPr>
        <p:spPr>
          <a:xfrm>
            <a:off x="6404826" y="3632542"/>
            <a:ext cx="2566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连续</a:t>
            </a:r>
            <a:r>
              <a:rPr lang="en-US" altLang="zh-CN" sz="2400" dirty="0"/>
              <a:t>Hopfield</a:t>
            </a:r>
            <a:r>
              <a:rPr lang="zh-CN" altLang="en-US" sz="2400" dirty="0"/>
              <a:t>网络</a:t>
            </a:r>
            <a:endParaRPr lang="en-US" altLang="zh-CN" sz="2400" dirty="0"/>
          </a:p>
          <a:p>
            <a:r>
              <a:rPr lang="zh-CN" altLang="en-US" sz="2400" dirty="0"/>
              <a:t>一个神经元节点</a:t>
            </a:r>
            <a:endParaRPr lang="en-US" altLang="zh-CN" sz="2400" dirty="0"/>
          </a:p>
          <a:p>
            <a:r>
              <a:rPr lang="zh-CN" altLang="en-US" sz="2400" dirty="0"/>
              <a:t>电路模型</a:t>
            </a:r>
          </a:p>
        </p:txBody>
      </p:sp>
    </p:spTree>
    <p:extLst>
      <p:ext uri="{BB962C8B-B14F-4D97-AF65-F5344CB8AC3E}">
        <p14:creationId xmlns:p14="http://schemas.microsoft.com/office/powerpoint/2010/main" val="25601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r">
                  <a:buNone/>
                </a:pPr>
                <a:endParaRPr lang="en-US" altLang="zh-CN" dirty="0"/>
              </a:p>
              <a:p>
                <a:pPr marL="0" indent="0" algn="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  <a:blipFill>
                <a:blip r:embed="rId3"/>
                <a:stretch>
                  <a:fillRect b="-4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814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稳定性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定义连续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网络的能量函数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𝑑𝑡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354835"/>
                <a:ext cx="8229600" cy="5020668"/>
              </a:xfrm>
              <a:blipFill>
                <a:blip r:embed="rId3"/>
                <a:stretch>
                  <a:fillRect l="-1481" t="-1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839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107504" y="1700808"/>
            <a:ext cx="8928992" cy="4425355"/>
          </a:xfrm>
        </p:spPr>
        <p:txBody>
          <a:bodyPr/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）具有良好的收敛性；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）具有有限个平衡点；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）如果平衡点是稳定的，那么它也一定是渐进稳定的；</a:t>
            </a:r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）渐进稳定平衡点为其能量函数的局部极小点；</a:t>
            </a:r>
          </a:p>
          <a:p>
            <a:r>
              <a:rPr lang="en-US" altLang="zh-CN" sz="2400" dirty="0"/>
              <a:t>5</a:t>
            </a:r>
            <a:r>
              <a:rPr lang="zh-CN" altLang="en-US" sz="2400" dirty="0"/>
              <a:t>）能将任意一组希望存储的正交化矢量综合为网络的渐进平衡点；</a:t>
            </a:r>
          </a:p>
          <a:p>
            <a:r>
              <a:rPr lang="en-US" altLang="zh-CN" sz="2400" dirty="0"/>
              <a:t>6</a:t>
            </a:r>
            <a:r>
              <a:rPr lang="zh-CN" altLang="en-US" sz="2400" dirty="0"/>
              <a:t>）网络的存储信息表现为神经元之间互连的分布式动态存储；</a:t>
            </a:r>
          </a:p>
          <a:p>
            <a:r>
              <a:rPr lang="en-US" altLang="zh-CN" sz="2400" dirty="0"/>
              <a:t>7</a:t>
            </a:r>
            <a:r>
              <a:rPr lang="zh-CN" altLang="en-US" sz="2400" dirty="0"/>
              <a:t>）网络以大规模、非线性、连续时间并行方式处理信息，其计算时间就是网络趋于平衡点的时间。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0529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159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251520" y="1556791"/>
            <a:ext cx="8229600" cy="48187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连续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dirty="0"/>
              <a:t>网络用于组合优化计算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把最优化问题的目标函数转换成网络的能量函数，把问题的变量对应于网络的状态，网络达到稳定状态时，就是它的能量函数达到最小的时候，对应于优化问题的解。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网络的计算量不会随维数的增加发生指数性巨增，对于优化问题的快速计算特别有效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97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31" y="1412776"/>
            <a:ext cx="4500938" cy="51448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568" y="6094738"/>
            <a:ext cx="4148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基于权值调整的</a:t>
            </a:r>
            <a:r>
              <a:rPr lang="en-US" altLang="zh-CN" dirty="0"/>
              <a:t>RBF</a:t>
            </a:r>
            <a:r>
              <a:rPr lang="zh-CN" altLang="en-US" dirty="0"/>
              <a:t>逼近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22493" y="3220380"/>
                <a:ext cx="3936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𝟎𝟎𝟏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3" y="3220380"/>
                <a:ext cx="3936142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3677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连续</a:t>
            </a:r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160</a:t>
            </a:fld>
            <a:endParaRPr lang="en-US" altLang="zh-CN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>
          <a:xfrm>
            <a:off x="251520" y="1556791"/>
            <a:ext cx="8229600" cy="48187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连续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dirty="0"/>
              <a:t>网络用于优化计算一般步骤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）用罚函数法写出问题优化目标函数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）根据目标函数与</a:t>
            </a:r>
            <a:r>
              <a:rPr lang="en-US" altLang="zh-CN" dirty="0">
                <a:solidFill>
                  <a:schemeClr val="tx1"/>
                </a:solidFill>
              </a:rPr>
              <a:t>Hopfield</a:t>
            </a:r>
            <a:r>
              <a:rPr lang="zh-CN" altLang="en-US" dirty="0">
                <a:solidFill>
                  <a:schemeClr val="tx1"/>
                </a:solidFill>
              </a:rPr>
              <a:t>网络能量函数</a:t>
            </a:r>
            <a:r>
              <a:rPr lang="en-US" altLang="zh-CN" dirty="0">
                <a:solidFill>
                  <a:schemeClr val="tx1"/>
                </a:solidFill>
              </a:rPr>
              <a:t>E</a:t>
            </a:r>
            <a:r>
              <a:rPr lang="zh-CN" altLang="en-US" dirty="0">
                <a:solidFill>
                  <a:schemeClr val="tx1"/>
                </a:solidFill>
              </a:rPr>
              <a:t>确定连接权值系数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）写出网络动态方程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）选择合适初值，按网络动态演化直到收敛为止。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0ACB42-BA3D-4D66-A277-968DE6787286}"/>
                  </a:ext>
                </a:extLst>
              </p:cNvPr>
              <p:cNvSpPr/>
              <p:nvPr/>
            </p:nvSpPr>
            <p:spPr>
              <a:xfrm>
                <a:off x="472212" y="5736540"/>
                <a:ext cx="7941568" cy="9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60ACB42-BA3D-4D66-A277-968DE6787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12" y="5736540"/>
                <a:ext cx="7941568" cy="9674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1FBDE47-B953-46EC-8DA2-2B1CB2947C0E}"/>
              </a:ext>
            </a:extLst>
          </p:cNvPr>
          <p:cNvSpPr txBox="1"/>
          <p:nvPr/>
        </p:nvSpPr>
        <p:spPr>
          <a:xfrm>
            <a:off x="473378" y="5301209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能量函数和网络动态关系：</a:t>
            </a:r>
          </a:p>
        </p:txBody>
      </p:sp>
    </p:spTree>
    <p:extLst>
      <p:ext uri="{BB962C8B-B14F-4D97-AF65-F5344CB8AC3E}">
        <p14:creationId xmlns:p14="http://schemas.microsoft.com/office/powerpoint/2010/main" val="7644443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950" y="50800"/>
            <a:ext cx="2592388" cy="433388"/>
          </a:xfrm>
        </p:spPr>
        <p:txBody>
          <a:bodyPr/>
          <a:lstStyle/>
          <a:p>
            <a:pPr eaLnBrk="1" hangingPunct="1"/>
            <a:r>
              <a:rPr lang="zh-CN" altLang="en-US" dirty="0"/>
              <a:t>神经网络控制</a:t>
            </a:r>
          </a:p>
        </p:txBody>
      </p:sp>
      <p:sp>
        <p:nvSpPr>
          <p:cNvPr id="911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148263" y="50800"/>
            <a:ext cx="3816350" cy="433388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10" name="Rectangle 1027"/>
          <p:cNvSpPr txBox="1">
            <a:spLocks noChangeArrowheads="1"/>
          </p:cNvSpPr>
          <p:nvPr/>
        </p:nvSpPr>
        <p:spPr>
          <a:xfrm>
            <a:off x="14916" y="632619"/>
            <a:ext cx="8385175" cy="720725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 旅行商问题（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Traveling Salesman Problem, TSP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p:sp>
        <p:nvSpPr>
          <p:cNvPr id="91141" name="Rectangle 3"/>
          <p:cNvSpPr txBox="1">
            <a:spLocks noChangeArrowheads="1"/>
          </p:cNvSpPr>
          <p:nvPr/>
        </p:nvSpPr>
        <p:spPr bwMode="auto">
          <a:xfrm>
            <a:off x="0" y="1299588"/>
            <a:ext cx="9070976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已知：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zh-CN" b="0" dirty="0">
                <a:solidFill>
                  <a:schemeClr val="tx2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chemeClr val="tx2"/>
                </a:solidFill>
                <a:cs typeface="Times New Roman" panose="02020603050405020304" pitchFamily="18" charset="0"/>
              </a:rPr>
              <a:t>个城市间的相互距离，现有一推销员必须遍访</a:t>
            </a:r>
            <a:r>
              <a:rPr lang="en-US" altLang="zh-CN" b="0" dirty="0">
                <a:solidFill>
                  <a:schemeClr val="tx2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b="0" dirty="0">
                <a:solidFill>
                  <a:schemeClr val="tx2"/>
                </a:solidFill>
                <a:cs typeface="Times New Roman" panose="02020603050405020304" pitchFamily="18" charset="0"/>
              </a:rPr>
              <a:t>个城市，并且每个城市只能访问一次，最后又必须返回出发城市</a:t>
            </a:r>
          </a:p>
          <a:p>
            <a:pPr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问题：</a:t>
            </a:r>
          </a:p>
          <a:p>
            <a:pPr lvl="1" algn="just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CN" altLang="en-US" b="0" dirty="0">
                <a:solidFill>
                  <a:schemeClr val="tx2"/>
                </a:solidFill>
                <a:latin typeface="隶书" panose="02010509060101010101" pitchFamily="49" charset="-122"/>
                <a:cs typeface="Times New Roman" panose="02020603050405020304" pitchFamily="18" charset="0"/>
              </a:rPr>
              <a:t>如何安排对这些城市的访问顺序，可使其旅行路线的总长度最短？</a:t>
            </a:r>
            <a:endParaRPr lang="en-US" altLang="zh-CN" b="0" dirty="0">
              <a:solidFill>
                <a:schemeClr val="tx2"/>
              </a:solidFill>
              <a:latin typeface="隶书" panose="02010509060101010101" pitchFamily="49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20000"/>
              </a:lnSpc>
              <a:spcBef>
                <a:spcPct val="20000"/>
              </a:spcBef>
            </a:pPr>
            <a:endParaRPr lang="zh-CN" altLang="en-US" b="0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AEC8263D-C83E-49F5-9D27-15B4902AF8A5}" type="slidenum">
              <a:rPr lang="zh-CN" altLang="en-US" sz="1200">
                <a:solidFill>
                  <a:srgbClr val="898989"/>
                </a:solidFill>
              </a:rPr>
              <a:pPr eaLnBrk="1" hangingPunct="1"/>
              <a:t>161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264" y="5521146"/>
            <a:ext cx="8604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典型的组合优化问题，其可能的路径数目与城市数目</a:t>
            </a:r>
            <a:r>
              <a:rPr kumimoji="0"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</a:t>
            </a: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呈指数型增长的</a:t>
            </a:r>
            <a:endParaRPr kumimoji="0" lang="en-US" altLang="zh-CN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很多实际应用问题，经过简化处理后，均可化为旅行商问题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16606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7950" y="50800"/>
            <a:ext cx="2592388" cy="433388"/>
          </a:xfrm>
        </p:spPr>
        <p:txBody>
          <a:bodyPr/>
          <a:lstStyle/>
          <a:p>
            <a:pPr eaLnBrk="1" hangingPunct="1"/>
            <a:r>
              <a:rPr lang="zh-CN" altLang="en-US" dirty="0"/>
              <a:t>神经网络控制</a:t>
            </a:r>
          </a:p>
        </p:txBody>
      </p:sp>
      <p:sp>
        <p:nvSpPr>
          <p:cNvPr id="91139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5148263" y="50800"/>
            <a:ext cx="3816350" cy="433388"/>
          </a:xfrm>
        </p:spPr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10" name="Rectangle 1027"/>
          <p:cNvSpPr txBox="1">
            <a:spLocks noChangeArrowheads="1"/>
          </p:cNvSpPr>
          <p:nvPr/>
        </p:nvSpPr>
        <p:spPr>
          <a:xfrm>
            <a:off x="14916" y="632619"/>
            <a:ext cx="8385175" cy="720725"/>
          </a:xfrm>
          <a:prstGeom prst="rect">
            <a:avLst/>
          </a:prstGeom>
          <a:noFill/>
          <a:ln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 旅行商问题（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Traveling Salesman Problem, TSP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41" name="Rectangle 3"/>
              <p:cNvSpPr txBox="1">
                <a:spLocks noChangeArrowheads="1"/>
              </p:cNvSpPr>
              <p:nvPr/>
            </p:nvSpPr>
            <p:spPr bwMode="auto">
              <a:xfrm>
                <a:off x="0" y="1299589"/>
                <a:ext cx="9070976" cy="2777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ct val="20000"/>
                  </a:spcBef>
                </a:pP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为将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TSP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问题映射成一个神经网络动态过程，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采取了换位矩阵表示法，用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的矩阵表示商人访问过的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个城市，例如有四个城市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A,B,C,D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，访问路线是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D→A →C →B →D, Hopfield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网络输出所代表的有效解可用下表表示，其中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代表到达，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zh-CN" altLang="en-US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代表未到达</a:t>
                </a:r>
              </a:p>
            </p:txBody>
          </p:sp>
        </mc:Choice>
        <mc:Fallback xmlns="">
          <p:sp>
            <p:nvSpPr>
              <p:cNvPr id="9114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299589"/>
                <a:ext cx="9070976" cy="2777484"/>
              </a:xfrm>
              <a:prstGeom prst="rect">
                <a:avLst/>
              </a:prstGeom>
              <a:blipFill rotWithShape="0">
                <a:blip r:embed="rId2"/>
                <a:stretch>
                  <a:fillRect l="-1344" t="-1535" r="-1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pPr eaLnBrk="1" hangingPunct="1"/>
            <a:fld id="{AEC8263D-C83E-49F5-9D27-15B4902AF8A5}" type="slidenum">
              <a:rPr lang="zh-CN" altLang="en-US" sz="1200">
                <a:solidFill>
                  <a:srgbClr val="898989"/>
                </a:solidFill>
              </a:rPr>
              <a:pPr eaLnBrk="1" hangingPunct="1"/>
              <a:t>162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77485"/>
              </p:ext>
            </p:extLst>
          </p:nvPr>
        </p:nvGraphicFramePr>
        <p:xfrm>
          <a:off x="827584" y="4077073"/>
          <a:ext cx="7272810" cy="27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8880">
                <a:tc>
                  <a:txBody>
                    <a:bodyPr/>
                    <a:lstStyle/>
                    <a:p>
                      <a:r>
                        <a:rPr lang="zh-CN" altLang="en-US" dirty="0"/>
                        <a:t>              次序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城市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1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794444" y="4074567"/>
            <a:ext cx="1512168" cy="6669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355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980728"/>
                <a:ext cx="9252519" cy="597666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神经元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/>
                  <a:t>输出，相应的输入用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，如果城市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位置上被访问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zh-CN" altLang="en-US" dirty="0"/>
                  <a:t>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针对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/>
                  <a:t>问题，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Hopfield</a:t>
                </a:r>
                <a:r>
                  <a:rPr lang="zh-CN" altLang="en-US" dirty="0"/>
                  <a:t>定义了如下形式的能量函数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980728"/>
                <a:ext cx="9252519" cy="5976664"/>
              </a:xfrm>
              <a:blipFill>
                <a:blip r:embed="rId3"/>
                <a:stretch>
                  <a:fillRect l="-1186" t="-1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427984" y="4653136"/>
                <a:ext cx="4428264" cy="557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dirty="0"/>
                  <a:t>城市</a:t>
                </a:r>
                <a:r>
                  <a:rPr lang="en-US" altLang="zh-CN" dirty="0" err="1"/>
                  <a:t>x,y</a:t>
                </a:r>
                <a:r>
                  <a:rPr lang="zh-CN" altLang="en-US" dirty="0"/>
                  <a:t>之间的距离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653136"/>
                <a:ext cx="4428264" cy="557204"/>
              </a:xfrm>
              <a:prstGeom prst="rect">
                <a:avLst/>
              </a:prstGeom>
              <a:blipFill rotWithShape="0">
                <a:blip r:embed="rId4"/>
                <a:stretch>
                  <a:fillRect t="-14130" r="-2063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61029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64202" y="2420888"/>
                <a:ext cx="8748465" cy="328739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𝑥𝑦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64202" y="2420888"/>
                <a:ext cx="8748465" cy="32873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11560" y="1268760"/>
            <a:ext cx="78117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Hopefield</a:t>
            </a:r>
            <a:r>
              <a:rPr lang="zh-CN" altLang="en-US" dirty="0"/>
              <a:t>能量函数存在局部最小，不稳定等问题</a:t>
            </a:r>
            <a:endParaRPr lang="en-US" altLang="zh-CN" dirty="0"/>
          </a:p>
          <a:p>
            <a:r>
              <a:rPr lang="zh-CN" altLang="en-US" dirty="0"/>
              <a:t>改进的</a:t>
            </a:r>
            <a:r>
              <a:rPr lang="en-US" altLang="zh-CN" dirty="0"/>
              <a:t>TSP</a:t>
            </a:r>
            <a:r>
              <a:rPr lang="zh-CN" altLang="en-US" dirty="0"/>
              <a:t>问题能量函数如下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392" y="5708278"/>
            <a:ext cx="8941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孙守宇、郑君里</a:t>
            </a:r>
            <a:r>
              <a:rPr lang="en-US" altLang="zh-CN" dirty="0"/>
              <a:t>. Hopfield </a:t>
            </a:r>
            <a:r>
              <a:rPr lang="zh-CN" altLang="en-US" dirty="0"/>
              <a:t>网络求解</a:t>
            </a:r>
            <a:r>
              <a:rPr lang="en-US" altLang="zh-CN" dirty="0"/>
              <a:t>TSP</a:t>
            </a:r>
            <a:r>
              <a:rPr lang="zh-CN" altLang="en-US" dirty="0"/>
              <a:t>的一种改进算法</a:t>
            </a:r>
            <a:endParaRPr lang="en-US" altLang="zh-CN" dirty="0"/>
          </a:p>
          <a:p>
            <a:r>
              <a:rPr lang="zh-CN" altLang="en-US" dirty="0"/>
              <a:t>和理论证明</a:t>
            </a:r>
            <a:r>
              <a:rPr lang="en-US" altLang="zh-CN" dirty="0"/>
              <a:t>. </a:t>
            </a:r>
            <a:r>
              <a:rPr lang="zh-CN" altLang="en-US" dirty="0"/>
              <a:t>电子学报，</a:t>
            </a:r>
            <a:r>
              <a:rPr lang="en-US" altLang="zh-CN" dirty="0"/>
              <a:t>1995,23(1):73~78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611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07597" y="1196752"/>
                <a:ext cx="8964489" cy="49685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根据稳定性分析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7597" y="1196752"/>
                <a:ext cx="8964489" cy="4968552"/>
              </a:xfrm>
              <a:blipFill>
                <a:blip r:embed="rId2"/>
                <a:stretch>
                  <a:fillRect l="-1360" t="-1227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811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Hopefield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网络求解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问题的算法如下：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）置初值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=15,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=1.0,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）计算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个城市之间的距离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=1,2,⋯,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）神经网络输入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的初始化在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附近产生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）利用动态方程计算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/>
                  <a:t>5</a:t>
                </a:r>
                <a:r>
                  <a:rPr lang="zh-CN" altLang="en-US" dirty="0"/>
                  <a:t>）根据一阶欧拉法离散化（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333" t="-1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55576" y="6223953"/>
            <a:ext cx="7362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刘金琨</a:t>
            </a:r>
            <a:r>
              <a:rPr lang="en-US" altLang="zh-CN" dirty="0"/>
              <a:t>,</a:t>
            </a:r>
            <a:r>
              <a:rPr lang="zh-CN" altLang="en-US" dirty="0"/>
              <a:t>智能控制</a:t>
            </a:r>
            <a:r>
              <a:rPr lang="en-US" altLang="zh-CN" dirty="0"/>
              <a:t>(</a:t>
            </a:r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版</a:t>
            </a:r>
            <a:r>
              <a:rPr lang="en-US" altLang="zh-CN" dirty="0"/>
              <a:t>),</a:t>
            </a:r>
            <a:r>
              <a:rPr lang="zh-CN" altLang="en-US" dirty="0"/>
              <a:t>电子工业出版社</a:t>
            </a:r>
            <a:r>
              <a:rPr lang="en-US" altLang="zh-CN" dirty="0"/>
              <a:t>,2018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563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167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6</a:t>
                </a:r>
                <a:r>
                  <a:rPr lang="zh-CN" altLang="en-US" dirty="0"/>
                  <a:t>）采用单调上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升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函数计算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）计算能量函数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）检查路径合法性，判断迭代次数是否结束，如果结束，则终止，否则返回第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）步</a:t>
                </a: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333" t="-1994" r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</m:e>
                      </m:d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719259"/>
                <a:ext cx="9361040" cy="1125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6687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168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457199" y="980728"/>
            <a:ext cx="8507289" cy="5976664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68760"/>
            <a:ext cx="8928992" cy="43924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327" y="71911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77830" y="5833130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初始路径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743057" y="5833130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优化后的路径</a:t>
            </a:r>
          </a:p>
        </p:txBody>
      </p:sp>
    </p:spTree>
    <p:extLst>
      <p:ext uri="{BB962C8B-B14F-4D97-AF65-F5344CB8AC3E}">
        <p14:creationId xmlns:p14="http://schemas.microsoft.com/office/powerpoint/2010/main" val="142723195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网络优化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737F80D-8184-4F1F-A377-429C2E618A5C}" type="slidenum">
              <a:rPr lang="zh-CN" altLang="en-US" smtClean="0"/>
              <a:pPr/>
              <a:t>169</a:t>
            </a:fld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457199" y="980728"/>
            <a:ext cx="8507289" cy="5976664"/>
          </a:xfrm>
        </p:spPr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7327" y="71911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40768"/>
            <a:ext cx="4988285" cy="373457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27784" y="5323417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能量函数随迭代次数的变化</a:t>
            </a:r>
          </a:p>
        </p:txBody>
      </p:sp>
    </p:spTree>
    <p:extLst>
      <p:ext uri="{BB962C8B-B14F-4D97-AF65-F5344CB8AC3E}">
        <p14:creationId xmlns:p14="http://schemas.microsoft.com/office/powerpoint/2010/main" val="179921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6" y="1318899"/>
            <a:ext cx="4981055" cy="3729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78321" y="5909011"/>
            <a:ext cx="3791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基于权值和基函数参数</a:t>
            </a:r>
            <a:endParaRPr lang="en-US" altLang="zh-CN" dirty="0"/>
          </a:p>
          <a:p>
            <a:r>
              <a:rPr lang="zh-CN" altLang="en-US" dirty="0"/>
              <a:t>调整的</a:t>
            </a:r>
            <a:r>
              <a:rPr lang="en-US" altLang="zh-CN" dirty="0"/>
              <a:t>RBF</a:t>
            </a:r>
            <a:r>
              <a:rPr lang="zh-CN" altLang="en-US" dirty="0"/>
              <a:t>逼近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2599" y="5010929"/>
            <a:ext cx="5122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 =</a:t>
            </a:r>
          </a:p>
          <a:p>
            <a:r>
              <a:rPr lang="en-US" altLang="zh-CN" sz="2000" dirty="0"/>
              <a:t>   -0.9975   -0.4972   -0.0043    0.4966    1.0015</a:t>
            </a:r>
          </a:p>
          <a:p>
            <a:r>
              <a:rPr lang="en-US" altLang="zh-CN" sz="2000" dirty="0"/>
              <a:t>   -0.9986   -0.4984   -0.0032    0.4979    1.0011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156176" y="2092463"/>
            <a:ext cx="13388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400" dirty="0"/>
              <a:t>b =</a:t>
            </a:r>
          </a:p>
          <a:p>
            <a:r>
              <a:rPr lang="pl-PL" altLang="zh-CN" sz="2400" dirty="0"/>
              <a:t>    3.0025</a:t>
            </a:r>
          </a:p>
          <a:p>
            <a:r>
              <a:rPr lang="pl-PL" altLang="zh-CN" sz="2400" dirty="0"/>
              <a:t>    3.0011</a:t>
            </a:r>
          </a:p>
          <a:p>
            <a:r>
              <a:rPr lang="pl-PL" altLang="zh-CN" sz="2400" dirty="0"/>
              <a:t>    3.0008</a:t>
            </a:r>
          </a:p>
          <a:p>
            <a:r>
              <a:rPr lang="pl-PL" altLang="zh-CN" sz="2400" dirty="0"/>
              <a:t>    3.0032</a:t>
            </a:r>
          </a:p>
          <a:p>
            <a:r>
              <a:rPr lang="pl-PL" altLang="zh-CN" sz="2400" dirty="0"/>
              <a:t>    2.9988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932040" y="4844936"/>
                <a:ext cx="3936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𝟎𝟎𝟏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844936"/>
                <a:ext cx="3936142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2097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E64FC-B5B2-43AB-B791-150B3036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E2188-8B87-4365-AF08-232919960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262FCD-6AEC-485A-9415-C8962D000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21CA30-BB32-4BE2-B4BD-A14F4E3BD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170</a:t>
            </a:fld>
            <a:endParaRPr lang="en-US" altLang="zh-CN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B1AD51-5901-44D9-8B23-387729E4B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Lyapunov</a:t>
            </a:r>
            <a:r>
              <a:rPr lang="zh-CN" altLang="en-US" dirty="0"/>
              <a:t>函数在控制中的应用？</a:t>
            </a:r>
            <a:endParaRPr lang="en-US" altLang="zh-CN" dirty="0"/>
          </a:p>
          <a:p>
            <a:r>
              <a:rPr lang="en-US" altLang="zh-CN" dirty="0"/>
              <a:t>CAMC</a:t>
            </a:r>
            <a:r>
              <a:rPr lang="zh-CN" altLang="en-US" dirty="0"/>
              <a:t>网络的思想及优缺点？</a:t>
            </a:r>
            <a:endParaRPr lang="en-US" altLang="zh-CN" dirty="0"/>
          </a:p>
          <a:p>
            <a:r>
              <a:rPr lang="zh-CN" altLang="en-US" dirty="0"/>
              <a:t>机械手控制难点？神经网络控制如何应对？</a:t>
            </a:r>
            <a:endParaRPr lang="en-US" altLang="zh-CN" dirty="0"/>
          </a:p>
          <a:p>
            <a:r>
              <a:rPr lang="zh-CN" altLang="en-US" dirty="0"/>
              <a:t>神经网络的容错性、联想记忆特性与网络结构的关系？</a:t>
            </a:r>
            <a:endParaRPr lang="en-US" altLang="zh-CN" dirty="0"/>
          </a:p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  <a:r>
              <a:rPr lang="zh-CN" altLang="en-US"/>
              <a:t>如何用于优化计算？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183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1412776"/>
            <a:ext cx="5414194" cy="38815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369" y="1744750"/>
            <a:ext cx="3871120" cy="316835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055" y="6044228"/>
            <a:ext cx="5420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 =   -2.0013   -1.0251    0.0172    1.0049    2.0003</a:t>
            </a:r>
          </a:p>
          <a:p>
            <a:r>
              <a:rPr lang="en-US" altLang="zh-CN" sz="2000" dirty="0"/>
              <a:t>       -10.0194   -5.0680    0.0230    5.0512    9.9993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8758" y="5013176"/>
            <a:ext cx="2633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/>
              <a:t>c=[-2 -1 0 1 2;</a:t>
            </a:r>
          </a:p>
          <a:p>
            <a:r>
              <a:rPr lang="zh-CN" altLang="en-US" b="0" dirty="0"/>
              <a:t>   </a:t>
            </a:r>
            <a:r>
              <a:rPr lang="en-US" altLang="zh-CN" b="0" dirty="0"/>
              <a:t>-10 -5 0 5 10];</a:t>
            </a:r>
          </a:p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540332" y="4813122"/>
            <a:ext cx="1146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000" dirty="0"/>
              <a:t>b =</a:t>
            </a:r>
            <a:endParaRPr lang="en-US" altLang="zh-CN" sz="2000" dirty="0"/>
          </a:p>
          <a:p>
            <a:r>
              <a:rPr lang="pl-PL" altLang="zh-CN" sz="2000" dirty="0"/>
              <a:t>    2.9628</a:t>
            </a:r>
          </a:p>
          <a:p>
            <a:r>
              <a:rPr lang="pl-PL" altLang="zh-CN" sz="2000" dirty="0"/>
              <a:t>    2.9896</a:t>
            </a:r>
          </a:p>
          <a:p>
            <a:r>
              <a:rPr lang="pl-PL" altLang="zh-CN" sz="2000" dirty="0"/>
              <a:t>    3.1813</a:t>
            </a:r>
          </a:p>
          <a:p>
            <a:r>
              <a:rPr lang="pl-PL" altLang="zh-CN" sz="2000" dirty="0"/>
              <a:t>    2.9634</a:t>
            </a:r>
          </a:p>
          <a:p>
            <a:r>
              <a:rPr lang="pl-PL" altLang="zh-CN" sz="2000" dirty="0"/>
              <a:t>    2.9997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58996" y="4813122"/>
            <a:ext cx="7617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altLang="zh-CN" sz="2000" dirty="0"/>
              <a:t>b =</a:t>
            </a:r>
            <a:endParaRPr lang="en-US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3.</a:t>
            </a:r>
            <a:r>
              <a:rPr lang="en-US" altLang="zh-CN" sz="2000" dirty="0"/>
              <a:t>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3.0</a:t>
            </a:r>
            <a:endParaRPr lang="pl-PL" altLang="zh-CN" sz="2000" dirty="0"/>
          </a:p>
          <a:p>
            <a:r>
              <a:rPr lang="pl-PL" altLang="zh-CN" sz="2000" dirty="0"/>
              <a:t>    </a:t>
            </a:r>
            <a:r>
              <a:rPr lang="en-US" altLang="zh-CN" sz="2000" dirty="0"/>
              <a:t>3</a:t>
            </a:r>
            <a:r>
              <a:rPr lang="pl-PL" altLang="zh-CN" sz="2000" dirty="0"/>
              <a:t>.</a:t>
            </a:r>
            <a:r>
              <a:rPr lang="en-US" altLang="zh-CN" sz="2000" dirty="0"/>
              <a:t>0</a:t>
            </a:r>
            <a:endParaRPr lang="zh-CN" altLang="en-US" sz="2000" dirty="0"/>
          </a:p>
        </p:txBody>
      </p:sp>
      <p:sp>
        <p:nvSpPr>
          <p:cNvPr id="13" name="右箭头 12"/>
          <p:cNvSpPr/>
          <p:nvPr/>
        </p:nvSpPr>
        <p:spPr>
          <a:xfrm>
            <a:off x="7028929" y="5705673"/>
            <a:ext cx="511403" cy="243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1660622" y="5837315"/>
            <a:ext cx="309353" cy="436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9375" y="1129445"/>
                <a:ext cx="3531845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输入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0" smtClean="0">
                        <a:latin typeface="Cambria Math" panose="02040503050406030204" pitchFamily="18" charset="0"/>
                      </a:rPr>
                      <m:t>𝐬𝐢𝐧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zh-CN" altLang="en-US" sz="1800" b="1" i="1" smtClean="0">
                                <a:latin typeface="Cambria Math" panose="02040503050406030204" pitchFamily="18" charset="0"/>
                              </a:rPr>
                              <m:t>𝝅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num>
                          <m:den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den>
                        </m:f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1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5" y="1129445"/>
                <a:ext cx="3531845" cy="506870"/>
              </a:xfrm>
              <a:prstGeom prst="rect">
                <a:avLst/>
              </a:prstGeom>
              <a:blipFill rotWithShape="0">
                <a:blip r:embed="rId4"/>
                <a:stretch>
                  <a:fillRect l="-1382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09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1" y="1484784"/>
                <a:ext cx="5510469" cy="537321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400" dirty="0"/>
                  <a:t>高斯基函数参数：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隐含层第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dirty="0"/>
                  <a:t>个神经元高斯基函数的宽度，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值越大，高斯基函数越宽，对输入的映射能力越大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隐含层第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400" dirty="0"/>
                  <a:t>神经元高斯基函数中心点的坐标向量。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值离输入越近，高斯函数对输入越敏感，否则，高斯函数对输入越不敏感</a:t>
                </a:r>
                <a:endParaRPr lang="en-US" altLang="zh-CN" sz="2400" dirty="0"/>
              </a:p>
              <a:p>
                <a:r>
                  <a:rPr lang="zh-CN" altLang="en-US" sz="2400" dirty="0"/>
                  <a:t>中心坐标向量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应</m:t>
                    </m:r>
                  </m:oMath>
                </a14:m>
                <a:r>
                  <a:rPr lang="zh-CN" altLang="en-US" sz="2400" dirty="0"/>
                  <a:t>使高斯基函数在有效的输入映射范围内，如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网络的输入为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−3,+3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则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的取值范围应为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−3,+3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1" y="1484784"/>
                <a:ext cx="5510469" cy="5373216"/>
              </a:xfrm>
              <a:blipFill>
                <a:blip r:embed="rId2"/>
                <a:stretch>
                  <a:fillRect l="-1438" t="-908" r="-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2812354"/>
            <a:ext cx="3796986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12875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神经网络控制</a:t>
            </a:r>
          </a:p>
        </p:txBody>
      </p:sp>
      <p:pic>
        <p:nvPicPr>
          <p:cNvPr id="6147" name="Picture 5" descr="E:\学习\智能控制-信息学院春季\Neural Network\自动化标志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11113"/>
            <a:ext cx="1231900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0" y="2565400"/>
            <a:ext cx="6400800" cy="1439863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kumimoji="1" lang="zh-CN" altLang="en-US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袁如意 高级工程师</a:t>
            </a:r>
            <a:endParaRPr kumimoji="1" lang="en-US" altLang="zh-CN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kumimoji="1" lang="en-US" altLang="zh-CN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隶书" pitchFamily="49" charset="-122"/>
              </a:rPr>
              <a:t>ruyi.yuan@ia.ac.cn</a:t>
            </a:r>
            <a:endParaRPr kumimoji="1" lang="zh-CN" altLang="en-US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隶书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6287" r="18844"/>
          <a:stretch/>
        </p:blipFill>
        <p:spPr>
          <a:xfrm>
            <a:off x="4557713" y="3933825"/>
            <a:ext cx="2246312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5" y="3933825"/>
            <a:ext cx="2408238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l="10244" r="9651" b="4561"/>
          <a:stretch/>
        </p:blipFill>
        <p:spPr>
          <a:xfrm>
            <a:off x="34925" y="3933825"/>
            <a:ext cx="2089150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48" descr="04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7050" y="3933825"/>
            <a:ext cx="2195513" cy="1798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5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2609ED-9858-4F80-B125-2935BE9604DE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神经网络的监督控制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635592"/>
            <a:ext cx="8964489" cy="428133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初始阶段采用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反馈控制，然后过渡到神经网络控制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在控制过程中，如果出现极大误差，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控制起主导作用，神经网络控制起调节作用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485467" y="6409391"/>
            <a:ext cx="42450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/>
              <a:t>基于</a:t>
            </a:r>
            <a:r>
              <a:rPr lang="en-US" altLang="zh-CN" sz="2100" dirty="0"/>
              <a:t>RBF</a:t>
            </a:r>
            <a:r>
              <a:rPr lang="zh-CN" altLang="en-US" sz="2100" dirty="0"/>
              <a:t>神经网络的监督控制系统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28785"/>
            <a:ext cx="6218459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神经网络的监督控制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504" y="1774094"/>
                <a:ext cx="8928992" cy="5083906"/>
              </a:xfrm>
            </p:spPr>
            <p:txBody>
              <a:bodyPr/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sz="2800" dirty="0"/>
                  <a:t>神经网络输出为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总控制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dirty="0"/>
                  <a:t>误差指标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r>
                  <a:rPr lang="zh-CN" altLang="en-US" sz="2800" dirty="0"/>
                  <a:t>采用梯度下降算法，网络权值学习算法为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504" y="1774094"/>
                <a:ext cx="8928992" cy="5083906"/>
              </a:xfrm>
              <a:blipFill rotWithShape="0">
                <a:blip r:embed="rId2"/>
                <a:stretch>
                  <a:fillRect l="-1434" t="-1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377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+87.35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+10470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神经网络结构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1-4-1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−5 −3 0 3 5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=0.30,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32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58831"/>
            <a:ext cx="8332638" cy="3888432"/>
          </a:xfrm>
          <a:prstGeom prst="rect">
            <a:avLst/>
          </a:prstGeom>
        </p:spPr>
      </p:pic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29480" y="6023794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方波跟踪效果</a:t>
            </a:r>
          </a:p>
        </p:txBody>
      </p:sp>
    </p:spTree>
    <p:extLst>
      <p:ext uri="{BB962C8B-B14F-4D97-AF65-F5344CB8AC3E}">
        <p14:creationId xmlns:p14="http://schemas.microsoft.com/office/powerpoint/2010/main" val="190753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412776"/>
            <a:ext cx="6408712" cy="4798009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912486" y="6195846"/>
                <a:ext cx="2744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神经网络信号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86" y="6195846"/>
                <a:ext cx="274479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667"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8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81" y="1412776"/>
            <a:ext cx="6103319" cy="4569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/>
              <p:cNvSpPr txBox="1"/>
              <p:nvPr/>
            </p:nvSpPr>
            <p:spPr>
              <a:xfrm>
                <a:off x="3278670" y="5902851"/>
                <a:ext cx="2496646" cy="556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en-US" altLang="zh-CN" dirty="0"/>
                  <a:t>PD</a:t>
                </a:r>
                <a:r>
                  <a:rPr lang="zh-CN" altLang="en-US" dirty="0"/>
                  <a:t>控制信号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670" y="5902851"/>
                <a:ext cx="2496646" cy="556434"/>
              </a:xfrm>
              <a:prstGeom prst="rect">
                <a:avLst/>
              </a:prstGeom>
              <a:blipFill rotWithShape="0">
                <a:blip r:embed="rId3"/>
                <a:stretch>
                  <a:fillRect l="-5134" t="-14130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127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04" y="1556792"/>
            <a:ext cx="5910957" cy="428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"/>
              <p:cNvSpPr txBox="1"/>
              <p:nvPr/>
            </p:nvSpPr>
            <p:spPr>
              <a:xfrm>
                <a:off x="3347864" y="5990403"/>
                <a:ext cx="22204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800" b="1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隶书" panose="02010509060101010101" pitchFamily="49" charset="-122"/>
                    <a:cs typeface="+mn-cs"/>
                  </a:defRPr>
                </a:lvl9pPr>
              </a:lstStyle>
              <a:p>
                <a:r>
                  <a:rPr lang="zh-CN" altLang="en-US" dirty="0"/>
                  <a:t>总控制信号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5990403"/>
                <a:ext cx="222048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495" t="-16279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334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神经网络的模型参考自适应控制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64904"/>
            <a:ext cx="6736664" cy="25361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93382" y="5589240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直接模型参考自适应</a:t>
            </a:r>
          </a:p>
        </p:txBody>
      </p:sp>
    </p:spTree>
    <p:extLst>
      <p:ext uri="{BB962C8B-B14F-4D97-AF65-F5344CB8AC3E}">
        <p14:creationId xmlns:p14="http://schemas.microsoft.com/office/powerpoint/2010/main" val="327499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神经网络的模型参考自适应控制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12867"/>
                <a:ext cx="8229600" cy="504056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)=−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num>
                      <m:den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Jacobo</a:t>
                </a:r>
                <a:r>
                  <a:rPr lang="zh-CN" altLang="en-US" dirty="0"/>
                  <a:t>矩阵，表征系统输出对控制输入的灵敏度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12867"/>
                <a:ext cx="8229600" cy="50405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4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507289" cy="50405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离散被控对象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−0.10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采样周期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Ts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=1ms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参考模型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学习率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0.35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动量因子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e>
                                    </m:eqAr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eqArr>
                                        </m:e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e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eqAr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2,2,2,2,2,2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507289" cy="5040560"/>
              </a:xfrm>
              <a:blipFill>
                <a:blip r:embed="rId2"/>
                <a:stretch>
                  <a:fillRect l="-1433" t="-1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83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898397"/>
            <a:ext cx="4834880" cy="354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8" y="3277893"/>
            <a:ext cx="4222580" cy="31613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08875" y="6211068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正弦跟踪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44662" y="628673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4" y="720991"/>
            <a:ext cx="2740611" cy="23848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5238" y="3953608"/>
            <a:ext cx="486362" cy="15636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63514" y="2950348"/>
            <a:ext cx="385820" cy="1036050"/>
          </a:xfrm>
          <a:custGeom>
            <a:avLst/>
            <a:gdLst>
              <a:gd name="connsiteX0" fmla="*/ 8959 w 912849"/>
              <a:gd name="connsiteY0" fmla="*/ 1282262 h 1336977"/>
              <a:gd name="connsiteX1" fmla="*/ 82532 w 912849"/>
              <a:gd name="connsiteY1" fmla="*/ 1271752 h 1336977"/>
              <a:gd name="connsiteX2" fmla="*/ 608049 w 912849"/>
              <a:gd name="connsiteY2" fmla="*/ 630621 h 1336977"/>
              <a:gd name="connsiteX3" fmla="*/ 912849 w 912849"/>
              <a:gd name="connsiteY3" fmla="*/ 0 h 133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849" h="1336977">
                <a:moveTo>
                  <a:pt x="8959" y="1282262"/>
                </a:moveTo>
                <a:cubicBezTo>
                  <a:pt x="-4179" y="1331310"/>
                  <a:pt x="-17316" y="1380359"/>
                  <a:pt x="82532" y="1271752"/>
                </a:cubicBezTo>
                <a:cubicBezTo>
                  <a:pt x="182380" y="1163145"/>
                  <a:pt x="469663" y="842580"/>
                  <a:pt x="608049" y="630621"/>
                </a:cubicBezTo>
                <a:cubicBezTo>
                  <a:pt x="746435" y="418662"/>
                  <a:pt x="829642" y="209331"/>
                  <a:pt x="912849" y="0"/>
                </a:cubicBezTo>
              </a:path>
            </a:pathLst>
          </a:custGeom>
          <a:noFill/>
          <a:ln>
            <a:solidFill>
              <a:srgbClr val="0000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206" y="949574"/>
            <a:ext cx="2970690" cy="222406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54216" y="4076740"/>
            <a:ext cx="486362" cy="15636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rot="195834">
            <a:off x="5443331" y="2944042"/>
            <a:ext cx="1328982" cy="1159647"/>
          </a:xfrm>
          <a:custGeom>
            <a:avLst/>
            <a:gdLst>
              <a:gd name="connsiteX0" fmla="*/ 8959 w 912849"/>
              <a:gd name="connsiteY0" fmla="*/ 1282262 h 1336977"/>
              <a:gd name="connsiteX1" fmla="*/ 82532 w 912849"/>
              <a:gd name="connsiteY1" fmla="*/ 1271752 h 1336977"/>
              <a:gd name="connsiteX2" fmla="*/ 608049 w 912849"/>
              <a:gd name="connsiteY2" fmla="*/ 630621 h 1336977"/>
              <a:gd name="connsiteX3" fmla="*/ 912849 w 912849"/>
              <a:gd name="connsiteY3" fmla="*/ 0 h 1336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849" h="1336977">
                <a:moveTo>
                  <a:pt x="8959" y="1282262"/>
                </a:moveTo>
                <a:cubicBezTo>
                  <a:pt x="-4179" y="1331310"/>
                  <a:pt x="-17316" y="1380359"/>
                  <a:pt x="82532" y="1271752"/>
                </a:cubicBezTo>
                <a:cubicBezTo>
                  <a:pt x="182380" y="1163145"/>
                  <a:pt x="469663" y="842580"/>
                  <a:pt x="608049" y="630621"/>
                </a:cubicBezTo>
                <a:cubicBezTo>
                  <a:pt x="746435" y="418662"/>
                  <a:pt x="829642" y="209331"/>
                  <a:pt x="912849" y="0"/>
                </a:cubicBezTo>
              </a:path>
            </a:pathLst>
          </a:custGeom>
          <a:noFill/>
          <a:ln>
            <a:solidFill>
              <a:srgbClr val="0000FF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8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844824"/>
                <a:ext cx="9036496" cy="42813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考虑被控对象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已知，设计自校正控制器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[∙]</m:t>
                        </m:r>
                      </m:num>
                      <m:den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未</m:t>
                    </m:r>
                  </m:oMath>
                </a14:m>
                <a:r>
                  <a:rPr lang="zh-CN" altLang="en-US" dirty="0"/>
                  <a:t>知，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利用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神经网络逼近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，得到估计值，记为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则自校正控制器可以设计为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[∙]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844824"/>
                <a:ext cx="9036496" cy="4281339"/>
              </a:xfrm>
              <a:blipFill>
                <a:blip r:embed="rId2"/>
                <a:stretch>
                  <a:fillRect l="-1350" t="-1852" r="-6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799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48" y="2204864"/>
            <a:ext cx="7017104" cy="32921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5314" y="5802519"/>
            <a:ext cx="739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逼近的自适应控制</a:t>
            </a:r>
            <a:r>
              <a:rPr lang="en-US" altLang="zh-CN" dirty="0"/>
              <a:t>—</a:t>
            </a:r>
            <a:r>
              <a:rPr lang="zh-CN" altLang="en-US" dirty="0"/>
              <a:t>间接自校正控制</a:t>
            </a:r>
          </a:p>
        </p:txBody>
      </p:sp>
    </p:spTree>
    <p:extLst>
      <p:ext uri="{BB962C8B-B14F-4D97-AF65-F5344CB8AC3E}">
        <p14:creationId xmlns:p14="http://schemas.microsoft.com/office/powerpoint/2010/main" val="3058566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53752" y="1774094"/>
                <a:ext cx="9036496" cy="4824536"/>
              </a:xfrm>
            </p:spPr>
            <p:txBody>
              <a:bodyPr/>
              <a:lstStyle/>
              <a:p>
                <a:r>
                  <a:rPr lang="zh-CN" altLang="en-US" sz="2400" dirty="0"/>
                  <a:t>分别用两个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神经网络逼近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400" dirty="0"/>
                  <a:t>分别是两个神经网络的权值，取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/>
                  <a:t>网络输入，径向基函数取为高斯函数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两个网络的输出分别为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𝑁𝑔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基于</a:t>
                </a:r>
                <a:r>
                  <a:rPr lang="en-US" altLang="zh-CN" sz="2400" dirty="0"/>
                  <a:t>RBF</a:t>
                </a:r>
                <a:r>
                  <a:rPr lang="zh-CN" altLang="en-US" sz="2400" dirty="0"/>
                  <a:t>神经网络逼近的输出为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3752" y="1774094"/>
                <a:ext cx="9036496" cy="4824536"/>
              </a:xfrm>
              <a:blipFill>
                <a:blip r:embed="rId2"/>
                <a:stretch>
                  <a:fillRect l="-1080" t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4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自校正控制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374441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400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学习算法为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−2))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3744416"/>
              </a:xfrm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827584" y="5733683"/>
                <a:ext cx="4676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zh-CN" altLang="en-US" dirty="0"/>
                  <a:t>为学习率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动量因子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3683"/>
                <a:ext cx="4676345" cy="523220"/>
              </a:xfrm>
              <a:prstGeom prst="rect">
                <a:avLst/>
              </a:prstGeom>
              <a:blipFill rotWithShape="0">
                <a:blip r:embed="rId3"/>
                <a:stretch>
                  <a:fillRect t="-16471" r="-1956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20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/>
                  <a:t>被控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系统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=0.8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其中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=0.8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指令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dirty="0"/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1-6-1</a:t>
                </a:r>
                <a:r>
                  <a:rPr lang="zh-CN" altLang="en-US" dirty="0"/>
                  <a:t>网络结构</a:t>
                </a:r>
                <a:endParaRPr lang="en-US" altLang="zh-CN" dirty="0"/>
              </a:p>
              <a:p>
                <a:r>
                  <a:rPr lang="zh-CN" altLang="en-US" dirty="0"/>
                  <a:t>初始权值和参数为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0.5,0.5,0.5,0.5,0.5,0.5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0.5,0.5,0.5,0.5,0.5,0.5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=0.15,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994" b="-8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54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528" y="1556792"/>
            <a:ext cx="5472608" cy="40971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7624" y="587727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正弦指令跟踪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47" y="2777270"/>
            <a:ext cx="3709913" cy="277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528" y="2420888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83568" y="3717032"/>
            <a:ext cx="4968552" cy="72008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658350" y="1988840"/>
            <a:ext cx="615553" cy="45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405264" y="1935882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/>
              <a:t>ts=0.02;</a:t>
            </a:r>
          </a:p>
        </p:txBody>
      </p:sp>
    </p:spTree>
    <p:extLst>
      <p:ext uri="{BB962C8B-B14F-4D97-AF65-F5344CB8AC3E}">
        <p14:creationId xmlns:p14="http://schemas.microsoft.com/office/powerpoint/2010/main" val="2967107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87624" y="5877272"/>
                <a:ext cx="4129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877272"/>
                <a:ext cx="4129079" cy="523220"/>
              </a:xfrm>
              <a:prstGeom prst="rect">
                <a:avLst/>
              </a:prstGeom>
              <a:blipFill rotWithShape="0">
                <a:blip r:embed="rId2"/>
                <a:stretch>
                  <a:fillRect t="-15116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" y="1882224"/>
            <a:ext cx="5040560" cy="377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35" y="3212976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4038" y="2645296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827584" y="4077072"/>
            <a:ext cx="5544616" cy="8640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903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87624" y="5877272"/>
                <a:ext cx="4045723" cy="547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877272"/>
                <a:ext cx="4045723" cy="547266"/>
              </a:xfrm>
              <a:prstGeom prst="rect">
                <a:avLst/>
              </a:prstGeom>
              <a:blipFill rotWithShape="0">
                <a:blip r:embed="rId2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9" y="1774094"/>
            <a:ext cx="4862042" cy="36400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347" y="3373405"/>
            <a:ext cx="3709913" cy="277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99592" y="1988840"/>
            <a:ext cx="360040" cy="208366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331640" y="2780928"/>
            <a:ext cx="4392489" cy="15121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5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0" y="1700808"/>
            <a:ext cx="9143999" cy="4425355"/>
          </a:xfrm>
        </p:spPr>
        <p:txBody>
          <a:bodyPr/>
          <a:lstStyle/>
          <a:p>
            <a:r>
              <a:rPr lang="zh-CN" altLang="en-US" dirty="0"/>
              <a:t>采用梯度下降法调整神经网络权值，易于陷入局部最优，且不能保证闭环系统稳定性</a:t>
            </a:r>
            <a:endParaRPr lang="en-US" altLang="zh-CN" dirty="0"/>
          </a:p>
          <a:p>
            <a:r>
              <a:rPr lang="zh-CN" altLang="en-US" dirty="0"/>
              <a:t>采用基于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Lyapunov</a:t>
            </a:r>
            <a:r>
              <a:rPr lang="zh-CN" altLang="en-US" dirty="0"/>
              <a:t>稳定性分析的在线自适应神经网络控制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7" y="3685405"/>
            <a:ext cx="7657986" cy="24407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6878" y="6270179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神经网络自适应控制系统</a:t>
            </a:r>
          </a:p>
        </p:txBody>
      </p:sp>
    </p:spTree>
    <p:extLst>
      <p:ext uri="{BB962C8B-B14F-4D97-AF65-F5344CB8AC3E}">
        <p14:creationId xmlns:p14="http://schemas.microsoft.com/office/powerpoint/2010/main" val="218182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一、人工神经元控制</a:t>
            </a:r>
            <a:endParaRPr lang="zh-CN" altLang="en-US" sz="3200" b="0" dirty="0">
              <a:solidFill>
                <a:schemeClr val="tx2">
                  <a:lumMod val="7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0178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考虑二阶非线性系统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 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理想跟踪指令为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，则误差为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  <a:blipFill>
                <a:blip r:embed="rId2"/>
                <a:stretch>
                  <a:fillRect l="-1333" t="-1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</p:spTree>
    <p:extLst>
      <p:ext uri="{BB962C8B-B14F-4D97-AF65-F5344CB8AC3E}">
        <p14:creationId xmlns:p14="http://schemas.microsoft.com/office/powerpoint/2010/main" val="2979724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设计理想控制律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可得到误差系统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特征多项式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</a:t>
                </a:r>
                <a:r>
                  <a:rPr lang="zh-CN" altLang="en-US" dirty="0"/>
                  <a:t>根在左半复平面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)→0,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484784"/>
                <a:ext cx="9144000" cy="5373216"/>
              </a:xfrm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</p:spTree>
    <p:extLst>
      <p:ext uri="{BB962C8B-B14F-4D97-AF65-F5344CB8AC3E}">
        <p14:creationId xmlns:p14="http://schemas.microsoft.com/office/powerpoint/2010/main" val="1322144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700808"/>
                <a:ext cx="8229600" cy="50405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利用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RBF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神经网络逼近未知函数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网络逼近误差，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为理想权值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神经网络的输出为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b="0" dirty="0"/>
                  <a:t>理想权值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估计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[−</m:t>
                      </m:r>
                      <m:acc>
                        <m:accPr>
                          <m:chr m:val="̂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确定参数学习方法：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700808"/>
                <a:ext cx="8229600" cy="5040560"/>
              </a:xfrm>
              <a:blipFill>
                <a:blip r:embed="rId2"/>
                <a:stretch>
                  <a:fillRect l="-1481" t="-1572" b="-15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5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闭环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系统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方程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+[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sup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闭环方程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>
                <a:blip r:embed="rId3"/>
                <a:stretch>
                  <a:fillRect l="-1481" t="-1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758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定义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正常数，矩阵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对称正定的且满足如下方程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𝑃𝐸</m:t>
                    </m:r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9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35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自适应</a:t>
            </a:r>
            <a:r>
              <a:rPr lang="en-US" altLang="zh-CN" dirty="0"/>
              <a:t>RBF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1" y="1700808"/>
                <a:ext cx="8784977" cy="442535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𝑃𝐵h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𝑃𝐵h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𝑄𝐸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1" y="1700808"/>
                <a:ext cx="8784977" cy="44253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53D931-8B70-48F9-8E8B-0B2403BB5CD6}"/>
                  </a:ext>
                </a:extLst>
              </p:cNvPr>
              <p:cNvSpPr txBox="1"/>
              <p:nvPr/>
            </p:nvSpPr>
            <p:spPr>
              <a:xfrm>
                <a:off x="179511" y="5656417"/>
                <a:ext cx="4896545" cy="1165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𝑃𝐵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53D931-8B70-48F9-8E8B-0B2403BB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5656417"/>
                <a:ext cx="4896545" cy="1165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7F53F8-A814-47B8-A78F-E00EC98CB2B5}"/>
                  </a:ext>
                </a:extLst>
              </p:cNvPr>
              <p:cNvSpPr/>
              <p:nvPr/>
            </p:nvSpPr>
            <p:spPr>
              <a:xfrm>
                <a:off x="5407785" y="6255459"/>
                <a:ext cx="3873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设计</a:t>
                </a:r>
                <a:r>
                  <a:rPr lang="en-US" altLang="zh-CN" dirty="0"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充分</m:t>
                    </m:r>
                  </m:oMath>
                </a14:m>
                <a:r>
                  <a:rPr lang="zh-CN" altLang="en-US" dirty="0"/>
                  <a:t>小 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7F53F8-A814-47B8-A78F-E00EC98CB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785" y="6255459"/>
                <a:ext cx="3873048" cy="523220"/>
              </a:xfrm>
              <a:prstGeom prst="rect">
                <a:avLst/>
              </a:prstGeom>
              <a:blipFill>
                <a:blip r:embed="rId5"/>
                <a:stretch>
                  <a:fillRect l="-3150" t="-1511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78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24536"/>
              </a:xfrm>
            </p:spPr>
            <p:txBody>
              <a:bodyPr/>
              <a:lstStyle/>
              <a:p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=−25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+133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=−25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=133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2-5-1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RBF, </a:t>
                </a:r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 [-2 -1 0 1 2;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</a:t>
                </a:r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-2 -1 0 1 2];</a:t>
                </a:r>
              </a:p>
              <a:p>
                <a:r>
                  <a:rPr lang="pl-PL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b=0.20;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Q=[500 0;0 500];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=50,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=30,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=1200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pPr marL="0" indent="0" algn="ctr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24536"/>
              </a:xfrm>
              <a:blipFill>
                <a:blip r:embed="rId2"/>
                <a:stretch>
                  <a:fillRect l="-1481" t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881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24128" y="2348880"/>
            <a:ext cx="2962671" cy="4320480"/>
          </a:xfrm>
        </p:spPr>
        <p:txBody>
          <a:bodyPr/>
          <a:lstStyle/>
          <a:p>
            <a:endParaRPr lang="zh-CN" altLang="en-US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902"/>
            <a:ext cx="4191910" cy="3138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3" y="1367576"/>
            <a:ext cx="4104456" cy="30728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993" y="4166159"/>
            <a:ext cx="3709913" cy="2777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7200" y="5373216"/>
            <a:ext cx="1503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Ts</a:t>
            </a:r>
            <a:r>
              <a:rPr lang="en-US" altLang="zh-CN" dirty="0"/>
              <a:t>=0.01s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905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528" y="1484784"/>
                <a:ext cx="8291264" cy="52565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dirty="0"/>
                  <a:t>单级倒立摆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𝑚𝑙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/(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</m:e>
                          </m:fun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/(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分别是</m:t>
                    </m:r>
                  </m:oMath>
                </a14:m>
                <a:r>
                  <a:rPr lang="zh-CN" altLang="en-US" dirty="0"/>
                  <a:t>摆角和摆速；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小车质量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摆质量；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摆长一半；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控制输入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528" y="1484784"/>
                <a:ext cx="8291264" cy="5256584"/>
              </a:xfrm>
              <a:blipFill rotWithShape="0">
                <a:blip r:embed="rId2"/>
                <a:stretch>
                  <a:fillRect l="-1324" t="-2552" r="-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5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结构参数同实例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168"/>
            <a:ext cx="5065986" cy="37927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2083" y="6090435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摆角摆速跟踪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26" y="2780928"/>
            <a:ext cx="3709913" cy="2777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5471" y="2492896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71600" y="3429000"/>
            <a:ext cx="4752529" cy="57606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93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人工神经元的</a:t>
            </a:r>
            <a:r>
              <a:rPr lang="en-US" altLang="zh-CN" dirty="0"/>
              <a:t>PID</a:t>
            </a:r>
            <a:r>
              <a:rPr lang="zh-CN" altLang="en-US" dirty="0"/>
              <a:t>调节器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844825"/>
            <a:ext cx="8229600" cy="3600400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zh-CN" altLang="en-US" dirty="0"/>
              <a:t>调节器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 descr="https://upload.wikimedia.org/wikipedia/commons/thumb/4/43/PID_en.svg/1920px-PID_en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73" y="1888189"/>
            <a:ext cx="740436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56425" y="4674584"/>
                <a:ext cx="5541902" cy="2142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d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zh-CN" altLang="en-US" sz="2400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en-US" altLang="zh-CN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</m:nary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425" y="4674584"/>
                <a:ext cx="5541902" cy="2142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71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04864"/>
            <a:ext cx="4809062" cy="3600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76" y="2580564"/>
            <a:ext cx="3709913" cy="2849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1560" y="2636912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187624" y="2924944"/>
            <a:ext cx="4680520" cy="4962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56051" y="609329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898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483768" y="5694983"/>
                <a:ext cx="1959191" cy="547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694983"/>
                <a:ext cx="1959191" cy="547266"/>
              </a:xfrm>
              <a:prstGeom prst="rect">
                <a:avLst/>
              </a:prstGeom>
              <a:blipFill rotWithShape="0">
                <a:blip r:embed="rId2"/>
                <a:stretch>
                  <a:fillRect t="-11111" b="-2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91924"/>
            <a:ext cx="4879720" cy="3653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899" y="2229823"/>
            <a:ext cx="3709913" cy="2777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3568" y="2283033"/>
            <a:ext cx="504056" cy="273630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187624" y="2564904"/>
            <a:ext cx="4320480" cy="9361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80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635592"/>
                <a:ext cx="8712969" cy="50337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关节</m:t>
                    </m:r>
                  </m:oMath>
                </a14:m>
                <a:r>
                  <a:rPr lang="zh-CN" altLang="en-US" dirty="0"/>
                  <a:t>机械臂，动态方程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正定惯性矩阵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dirty="0"/>
                  <a:t>：离心力和哥氏力项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zh-CN" altLang="en-US" dirty="0"/>
                  <a:t>：重力项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外界扰动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/>
                  <a:t>：控制输入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635592"/>
                <a:ext cx="8712969" cy="5033768"/>
              </a:xfrm>
              <a:blipFill>
                <a:blip r:embed="rId3"/>
                <a:stretch>
                  <a:fillRect t="-1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212976"/>
            <a:ext cx="3529890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33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51520" y="1635592"/>
                <a:ext cx="8892480" cy="50337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标称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模型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̇"/>
                          <m:ctrlPr>
                            <a:rPr lang="el-GR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已知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可设计控制律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̈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闭环动态方程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理想角度指令</a:t>
                </a:r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1520" y="1635592"/>
                <a:ext cx="8892480" cy="5033768"/>
              </a:xfrm>
              <a:blipFill>
                <a:blip r:embed="rId2"/>
                <a:stretch>
                  <a:fillRect l="-1371" t="-1453" b="-3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54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74094"/>
                <a:ext cx="8892480" cy="3952370"/>
              </a:xfrm>
            </p:spPr>
            <p:txBody>
              <a:bodyPr/>
              <a:lstStyle/>
              <a:p>
                <a:r>
                  <a:rPr lang="zh-CN" altLang="en-US" dirty="0"/>
                  <a:t>在线辨识机器人模型误差</a:t>
                </a:r>
                <a:endParaRPr lang="en-US" altLang="zh-CN" dirty="0"/>
              </a:p>
              <a:p>
                <a:r>
                  <a:rPr lang="zh-CN" altLang="en-US" dirty="0"/>
                  <a:t>保证闭环系统稳定性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利用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RBF</a:t>
                </a:r>
                <a:r>
                  <a:rPr lang="zh-CN" altLang="en-US" dirty="0"/>
                  <a:t>估计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存在理想权值向量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sup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sup</m:t>
                    </m:r>
                    <m:d>
                      <m:dPr>
                        <m:begChr m:val="‖"/>
                        <m:endChr m:val="‖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有界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74094"/>
                <a:ext cx="8892480" cy="3952370"/>
              </a:xfrm>
              <a:blipFill>
                <a:blip r:embed="rId2"/>
                <a:stretch>
                  <a:fillRect l="-1440" t="-1543" b="-17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904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0530" y="1412776"/>
                <a:ext cx="8892480" cy="453650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设计如下控制器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估计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误差动态方程</a:t>
                </a:r>
                <a:endParaRPr lang="en-US" altLang="zh-C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0530" y="1412776"/>
                <a:ext cx="8892480" cy="4536504"/>
              </a:xfrm>
              <a:blipFill rotWithShape="0">
                <a:blip r:embed="rId3"/>
                <a:stretch>
                  <a:fillRect l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681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74094"/>
                <a:ext cx="8892480" cy="47512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闭环系统方程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74094"/>
                <a:ext cx="8892480" cy="4751250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93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定义</a:t>
                </a:r>
                <a:r>
                  <a:rPr lang="en-US" altLang="zh-CN" b="0" dirty="0" err="1">
                    <a:latin typeface="Cambria Math" panose="02040503050406030204" pitchFamily="18" charset="0"/>
                  </a:rPr>
                  <a:t>Lyapunov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函数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sz="2400" dirty="0"/>
                  <a:t>定义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 rotWithShape="0">
                <a:blip r:embed="rId3"/>
                <a:stretch>
                  <a:fillRect l="-1440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013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由于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整理有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𝑃𝑥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252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/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𝑃𝐵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̃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235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43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836713"/>
            <a:ext cx="8229600" cy="1086683"/>
          </a:xfrm>
        </p:spPr>
        <p:txBody>
          <a:bodyPr/>
          <a:lstStyle/>
          <a:p>
            <a:r>
              <a:rPr lang="zh-CN" altLang="en-US" dirty="0"/>
              <a:t>人工神经元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闭环调节系统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7" name="Oval 16"/>
          <p:cNvSpPr/>
          <p:nvPr/>
        </p:nvSpPr>
        <p:spPr>
          <a:xfrm>
            <a:off x="5521363" y="2979195"/>
            <a:ext cx="1409152" cy="11596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53228" y="2663076"/>
            <a:ext cx="2360474" cy="174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2"/>
          </p:cNvCxnSpPr>
          <p:nvPr/>
        </p:nvCxnSpPr>
        <p:spPr>
          <a:xfrm>
            <a:off x="4331485" y="3559018"/>
            <a:ext cx="11898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951495" y="4044097"/>
            <a:ext cx="892127" cy="6998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28420" y="4213898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20" y="4213898"/>
                <a:ext cx="54547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553195" y="3055093"/>
                <a:ext cx="322585" cy="38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95" y="3055093"/>
                <a:ext cx="322585" cy="385510"/>
              </a:xfrm>
              <a:prstGeom prst="rect">
                <a:avLst/>
              </a:prstGeom>
              <a:blipFill>
                <a:blip r:embed="rId3"/>
                <a:stretch>
                  <a:fillRect r="-3774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81008" y="2871946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008" y="2871946"/>
                <a:ext cx="5454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8797" y="1957291"/>
                <a:ext cx="545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97" y="1957291"/>
                <a:ext cx="545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2625" y="3155583"/>
                <a:ext cx="215630" cy="743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5400" i="1" smtClean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zh-CN" altLang="en-US" sz="5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625" y="3155583"/>
                <a:ext cx="215630" cy="743484"/>
              </a:xfrm>
              <a:prstGeom prst="rect">
                <a:avLst/>
              </a:prstGeom>
              <a:blipFill>
                <a:blip r:embed="rId6"/>
                <a:stretch>
                  <a:fillRect r="-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 rot="16200000">
            <a:off x="5679726" y="3484649"/>
            <a:ext cx="1121051" cy="148738"/>
          </a:xfrm>
          <a:prstGeom prst="arc">
            <a:avLst>
              <a:gd name="adj1" fmla="val 10908741"/>
              <a:gd name="adj2" fmla="val 2154449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84221" y="3334570"/>
                <a:ext cx="523058" cy="385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latin typeface="Cambria Math" panose="020405030504060302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221" y="3334570"/>
                <a:ext cx="523058" cy="385510"/>
              </a:xfrm>
              <a:prstGeom prst="rect">
                <a:avLst/>
              </a:prstGeom>
              <a:blipFill>
                <a:blip r:embed="rId7"/>
                <a:stretch>
                  <a:fillRect r="-22093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6930515" y="3559016"/>
            <a:ext cx="644519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47105" y="2114826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105" y="2114826"/>
                <a:ext cx="265172" cy="430887"/>
              </a:xfrm>
              <a:prstGeom prst="rect">
                <a:avLst/>
              </a:prstGeom>
              <a:blipFill>
                <a:blip r:embed="rId8"/>
                <a:stretch>
                  <a:fillRect r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12027" y="5286612"/>
                <a:ext cx="286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27" y="5286612"/>
                <a:ext cx="28693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606932" y="2385163"/>
                <a:ext cx="726929" cy="5618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32" y="2385163"/>
                <a:ext cx="726929" cy="5618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4358238" y="2668808"/>
            <a:ext cx="617764" cy="198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7" idx="1"/>
          </p:cNvCxnSpPr>
          <p:nvPr/>
        </p:nvCxnSpPr>
        <p:spPr>
          <a:xfrm>
            <a:off x="4976002" y="2697200"/>
            <a:ext cx="751727" cy="4518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18530" y="3285837"/>
                <a:ext cx="662809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30" y="3285837"/>
                <a:ext cx="66280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598144" y="4495070"/>
                <a:ext cx="733341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44" y="4495070"/>
                <a:ext cx="73334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4331485" y="4743956"/>
            <a:ext cx="64451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831455" y="3103279"/>
                <a:ext cx="489236" cy="9017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455" y="3103279"/>
                <a:ext cx="489236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66721" y="4509120"/>
                <a:ext cx="453970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721" y="4509120"/>
                <a:ext cx="45397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1253122" y="3629105"/>
            <a:ext cx="586798" cy="15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9" idx="3"/>
            <a:endCxn id="44" idx="1"/>
          </p:cNvCxnSpPr>
          <p:nvPr/>
        </p:nvCxnSpPr>
        <p:spPr>
          <a:xfrm flipV="1">
            <a:off x="2320691" y="3547447"/>
            <a:ext cx="1297839" cy="67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273565" y="4786960"/>
            <a:ext cx="590144" cy="101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0" idx="3"/>
            <a:endCxn id="45" idx="1"/>
          </p:cNvCxnSpPr>
          <p:nvPr/>
        </p:nvCxnSpPr>
        <p:spPr>
          <a:xfrm flipV="1">
            <a:off x="2320691" y="4756680"/>
            <a:ext cx="1277453" cy="14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506486" y="4265440"/>
                <a:ext cx="4685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86" y="4265440"/>
                <a:ext cx="46852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Straight Connector 1026"/>
          <p:cNvCxnSpPr/>
          <p:nvPr/>
        </p:nvCxnSpPr>
        <p:spPr>
          <a:xfrm>
            <a:off x="3203848" y="3055093"/>
            <a:ext cx="0" cy="2354766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/>
          <p:nvPr/>
        </p:nvCxnSpPr>
        <p:spPr>
          <a:xfrm flipV="1">
            <a:off x="3203848" y="2330269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224291" y="3257637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3224291" y="4474815"/>
            <a:ext cx="1234949" cy="77301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/>
          <p:cNvSpPr txBox="1"/>
          <p:nvPr/>
        </p:nvSpPr>
        <p:spPr>
          <a:xfrm>
            <a:off x="7569142" y="3257637"/>
            <a:ext cx="100380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endParaRPr lang="zh-CN" alt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8568535" y="3519245"/>
            <a:ext cx="575465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635980" y="2998492"/>
                <a:ext cx="304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80" y="2998492"/>
                <a:ext cx="30457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23539" y="6022449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39" y="6022449"/>
                <a:ext cx="265172" cy="430887"/>
              </a:xfrm>
              <a:prstGeom prst="rect">
                <a:avLst/>
              </a:prstGeom>
              <a:blipFill>
                <a:blip r:embed="rId17"/>
                <a:stretch>
                  <a:fillRect l="-2326"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7" name="Oval 1036"/>
          <p:cNvSpPr/>
          <p:nvPr/>
        </p:nvSpPr>
        <p:spPr>
          <a:xfrm>
            <a:off x="1085079" y="5816338"/>
            <a:ext cx="336085" cy="4004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498281" y="6021288"/>
            <a:ext cx="586798" cy="150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18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Elbow Connector 1038"/>
          <p:cNvCxnSpPr>
            <a:endCxn id="1037" idx="6"/>
          </p:cNvCxnSpPr>
          <p:nvPr/>
        </p:nvCxnSpPr>
        <p:spPr>
          <a:xfrm rot="10800000" flipV="1">
            <a:off x="1421165" y="3519244"/>
            <a:ext cx="7470513" cy="2497343"/>
          </a:xfrm>
          <a:prstGeom prst="bentConnector3">
            <a:avLst>
              <a:gd name="adj1" fmla="val 75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/>
          <p:cNvCxnSpPr>
            <a:endCxn id="1037" idx="0"/>
          </p:cNvCxnSpPr>
          <p:nvPr/>
        </p:nvCxnSpPr>
        <p:spPr>
          <a:xfrm>
            <a:off x="1253122" y="2663076"/>
            <a:ext cx="0" cy="3153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045"/>
          <p:cNvSpPr txBox="1"/>
          <p:nvPr/>
        </p:nvSpPr>
        <p:spPr>
          <a:xfrm>
            <a:off x="1512170" y="5429357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-</a:t>
            </a:r>
            <a:endParaRPr lang="zh-CN" altLang="en-US" sz="3600" dirty="0"/>
          </a:p>
        </p:txBody>
      </p:sp>
      <p:sp>
        <p:nvSpPr>
          <p:cNvPr id="1047" name="TextBox 1046"/>
          <p:cNvSpPr txBox="1"/>
          <p:nvPr/>
        </p:nvSpPr>
        <p:spPr>
          <a:xfrm>
            <a:off x="2595348" y="5422360"/>
            <a:ext cx="12170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学习训练</a:t>
            </a:r>
          </a:p>
        </p:txBody>
      </p:sp>
    </p:spTree>
    <p:extLst>
      <p:ext uri="{BB962C8B-B14F-4D97-AF65-F5344CB8AC3E}">
        <p14:creationId xmlns:p14="http://schemas.microsoft.com/office/powerpoint/2010/main" val="1002162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235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108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自适应律设计方法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𝑃𝐵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acc>
                        <m:accPr>
                          <m:chr m:val="̇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F</a:t>
                </a:r>
                <a:r>
                  <a:rPr lang="zh-CN" altLang="en-US" dirty="0"/>
                  <a:t>范数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性质</m:t>
                    </m:r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440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7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RBF</a:t>
            </a:r>
            <a:r>
              <a:rPr lang="zh-CN" altLang="en-US" dirty="0"/>
              <a:t>神经网络补偿的机器人自适应控制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700808"/>
                <a:ext cx="8892480" cy="482453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≤−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为使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0,</a:t>
                </a:r>
                <a:r>
                  <a:rPr lang="zh-CN" altLang="en-US" dirty="0"/>
                  <a:t>选择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参数使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或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从而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ra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700808"/>
                <a:ext cx="8892480" cy="4824536"/>
              </a:xfrm>
              <a:blipFill>
                <a:blip r:embed="rId2"/>
                <a:stretch>
                  <a:fillRect l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05907" y="2852936"/>
                <a:ext cx="26380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907" y="2852936"/>
                <a:ext cx="263809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65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3200" dirty="0"/>
                  <a:t>双关节机械臂动力学模型</a:t>
                </a:r>
                <a:endParaRPr lang="en-US" altLang="zh-CN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+8.75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func>
                                      <m:func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8.75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func>
                                  <m:fun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=13.3,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=8.98,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=8.75,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=9.8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外界干扰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>
                <a:blip r:embed="rId2"/>
                <a:stretch>
                  <a:fillRect l="-1578" t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61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关节角和角速度的期望跟踪指令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=1+0.2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=1−0.2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初始状态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0.6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50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50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29133" y="1988840"/>
                <a:ext cx="8892480" cy="4536504"/>
              </a:xfrm>
              <a:blipFill rotWithShape="0">
                <a:blip r:embed="rId2"/>
                <a:stretch>
                  <a:fillRect l="-1440" t="-1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3726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094"/>
            <a:ext cx="4772039" cy="38871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592" y="1988840"/>
            <a:ext cx="4602407" cy="352839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584" y="5877272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角度跟踪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32040" y="5831686"/>
            <a:ext cx="342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角速度跟踪</a:t>
            </a:r>
          </a:p>
        </p:txBody>
      </p:sp>
    </p:spTree>
    <p:extLst>
      <p:ext uri="{BB962C8B-B14F-4D97-AF65-F5344CB8AC3E}">
        <p14:creationId xmlns:p14="http://schemas.microsoft.com/office/powerpoint/2010/main" val="567561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7584" y="5877272"/>
            <a:ext cx="3068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关节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控制输入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600878" y="5733256"/>
                <a:ext cx="4134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关节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2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及其逼近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8" y="5733256"/>
                <a:ext cx="4134465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3097" t="-15116" r="-2360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4680520" cy="3960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44824"/>
            <a:ext cx="4464496" cy="33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99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49736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考虑离散非线性系统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  控制任务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跟踪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经典控制器设计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已知</m:t>
                    </m:r>
                  </m:oMath>
                </a14:m>
                <a:r>
                  <a:rPr lang="zh-CN" altLang="en-US" dirty="0"/>
                  <a:t>，则设计控制律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dirty="0"/>
                  <a:t>可得误差差分方程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/>
                  <a:t>时，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497363"/>
              </a:xfrm>
              <a:blipFill>
                <a:blip r:embed="rId2"/>
                <a:stretch>
                  <a:fillRect l="-1481" t="-1355" b="-20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3325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517407" y="4628349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控制器</a:t>
            </a:r>
          </a:p>
        </p:txBody>
      </p:sp>
      <p:sp>
        <p:nvSpPr>
          <p:cNvPr id="8" name="矩形 7"/>
          <p:cNvSpPr/>
          <p:nvPr/>
        </p:nvSpPr>
        <p:spPr>
          <a:xfrm>
            <a:off x="4674443" y="4628349"/>
            <a:ext cx="1262091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被控对象</a:t>
            </a:r>
          </a:p>
        </p:txBody>
      </p:sp>
      <p:sp>
        <p:nvSpPr>
          <p:cNvPr id="9" name="矩形 8"/>
          <p:cNvSpPr/>
          <p:nvPr/>
        </p:nvSpPr>
        <p:spPr>
          <a:xfrm>
            <a:off x="3056215" y="3404213"/>
            <a:ext cx="108012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控制器</a:t>
            </a:r>
          </a:p>
        </p:txBody>
      </p:sp>
      <p:sp>
        <p:nvSpPr>
          <p:cNvPr id="10" name="矩形 9"/>
          <p:cNvSpPr/>
          <p:nvPr/>
        </p:nvSpPr>
        <p:spPr>
          <a:xfrm>
            <a:off x="4938767" y="2540117"/>
            <a:ext cx="13198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自适应律</a:t>
            </a:r>
          </a:p>
        </p:txBody>
      </p:sp>
      <p:cxnSp>
        <p:nvCxnSpPr>
          <p:cNvPr id="12" name="直接箭头连接符 11"/>
          <p:cNvCxnSpPr>
            <a:stCxn id="7" idx="3"/>
            <a:endCxn id="8" idx="1"/>
          </p:cNvCxnSpPr>
          <p:nvPr/>
        </p:nvCxnSpPr>
        <p:spPr>
          <a:xfrm>
            <a:off x="2597527" y="4880377"/>
            <a:ext cx="2076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050707" y="4628349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8" idx="3"/>
            <a:endCxn id="13" idx="2"/>
          </p:cNvCxnSpPr>
          <p:nvPr/>
        </p:nvCxnSpPr>
        <p:spPr>
          <a:xfrm>
            <a:off x="5936534" y="4880377"/>
            <a:ext cx="11141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3" idx="0"/>
            <a:endCxn id="10" idx="3"/>
          </p:cNvCxnSpPr>
          <p:nvPr/>
        </p:nvCxnSpPr>
        <p:spPr>
          <a:xfrm rot="16200000" flipV="1">
            <a:off x="5862575" y="3188189"/>
            <a:ext cx="1836204" cy="10441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3" idx="6"/>
          </p:cNvCxnSpPr>
          <p:nvPr/>
        </p:nvCxnSpPr>
        <p:spPr>
          <a:xfrm flipH="1">
            <a:off x="7554763" y="4880377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3" idx="4"/>
          </p:cNvCxnSpPr>
          <p:nvPr/>
        </p:nvCxnSpPr>
        <p:spPr>
          <a:xfrm rot="5400000">
            <a:off x="3783448" y="2350992"/>
            <a:ext cx="737875" cy="63007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1002035" y="5006182"/>
            <a:ext cx="0" cy="93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02035" y="5006182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97979" y="4718150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78932" y="4153990"/>
                <a:ext cx="13624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2" y="4153990"/>
                <a:ext cx="1362488" cy="400110"/>
              </a:xfrm>
              <a:prstGeom prst="rect">
                <a:avLst/>
              </a:prstGeom>
              <a:blipFill rotWithShape="0"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268991" y="4376400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91" y="4376400"/>
                <a:ext cx="904415" cy="461665"/>
              </a:xfrm>
              <a:prstGeom prst="rect">
                <a:avLst/>
              </a:prstGeom>
              <a:blipFill rotWithShape="0">
                <a:blip r:embed="rId3"/>
                <a:stretch>
                  <a:fillRect r="-1342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5946726" y="4433520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26" y="4433520"/>
                <a:ext cx="889987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70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6717308" y="4293096"/>
                <a:ext cx="490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308" y="4293096"/>
                <a:ext cx="49083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7434308" y="4917565"/>
                <a:ext cx="490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08" y="4917565"/>
                <a:ext cx="49084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899772" y="3044173"/>
                <a:ext cx="878766" cy="482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772" y="3044173"/>
                <a:ext cx="878766" cy="4822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连接符 37"/>
          <p:cNvCxnSpPr>
            <a:endCxn id="10" idx="1"/>
          </p:cNvCxnSpPr>
          <p:nvPr/>
        </p:nvCxnSpPr>
        <p:spPr>
          <a:xfrm>
            <a:off x="3954363" y="2792145"/>
            <a:ext cx="984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>
            <a:off x="3268991" y="2792145"/>
            <a:ext cx="685372" cy="1500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9" idx="1"/>
            <a:endCxn id="7" idx="0"/>
          </p:cNvCxnSpPr>
          <p:nvPr/>
        </p:nvCxnSpPr>
        <p:spPr>
          <a:xfrm rot="10800000" flipV="1">
            <a:off x="2057467" y="3656241"/>
            <a:ext cx="998748" cy="9721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7538234" y="4293096"/>
                <a:ext cx="902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234" y="4293096"/>
                <a:ext cx="902234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/>
          <p:cNvSpPr txBox="1"/>
          <p:nvPr/>
        </p:nvSpPr>
        <p:spPr>
          <a:xfrm>
            <a:off x="2200183" y="6069443"/>
            <a:ext cx="5234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基于神经网络逼近的自适应控制</a:t>
            </a:r>
          </a:p>
        </p:txBody>
      </p:sp>
    </p:spTree>
    <p:extLst>
      <p:ext uri="{BB962C8B-B14F-4D97-AF65-F5344CB8AC3E}">
        <p14:creationId xmlns:p14="http://schemas.microsoft.com/office/powerpoint/2010/main" val="2585285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自适应神经网络控制器设计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思想：利用</a:t>
                </a:r>
                <a:r>
                  <a:rPr lang="en-US" altLang="zh-CN" dirty="0"/>
                  <a:t>RBF</a:t>
                </a:r>
                <a:r>
                  <a:rPr lang="zh-CN" altLang="en-US" dirty="0"/>
                  <a:t>神经网络逼近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根据逼近定理，存在最优权值向量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为最优神经网络逼近误差，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sz="18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4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29600" cy="2016223"/>
              </a:xfrm>
            </p:spPr>
            <p:txBody>
              <a:bodyPr/>
              <a:lstStyle/>
              <a:p>
                <a:r>
                  <a:rPr lang="zh-CN" altLang="en-US" dirty="0"/>
                  <a:t>离散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nary>
                        <m:naryPr>
                          <m:chr m:val="∑"/>
                          <m:limLoc m:val="subSup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zh-CN" altLang="en-US" b="0" dirty="0"/>
                  <a:t>神经元输出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29600" cy="2016223"/>
              </a:xfrm>
              <a:blipFill>
                <a:blip r:embed="rId3"/>
                <a:stretch>
                  <a:fillRect l="-1481" t="-3927" b="-179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Alternate Process 9"/>
          <p:cNvSpPr/>
          <p:nvPr/>
        </p:nvSpPr>
        <p:spPr>
          <a:xfrm>
            <a:off x="2267744" y="1592796"/>
            <a:ext cx="936104" cy="612068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2447764" y="620688"/>
                <a:ext cx="1512168" cy="796013"/>
              </a:xfrm>
              <a:prstGeom prst="wedgeEllipseCallout">
                <a:avLst>
                  <a:gd name="adj1" fmla="val -25052"/>
                  <a:gd name="adj2" fmla="val 70554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764" y="620688"/>
                <a:ext cx="1512168" cy="796013"/>
              </a:xfrm>
              <a:prstGeom prst="wedgeEllipseCallout">
                <a:avLst>
                  <a:gd name="adj1" fmla="val -25052"/>
                  <a:gd name="adj2" fmla="val 70554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lowchart: Alternate Process 53"/>
          <p:cNvSpPr/>
          <p:nvPr/>
        </p:nvSpPr>
        <p:spPr>
          <a:xfrm>
            <a:off x="3851920" y="1416701"/>
            <a:ext cx="1162472" cy="932179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Callout 54"/>
              <p:cNvSpPr/>
              <p:nvPr/>
            </p:nvSpPr>
            <p:spPr>
              <a:xfrm>
                <a:off x="4211961" y="2530861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Callout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1" y="2530861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Alternate Process 56"/>
          <p:cNvSpPr/>
          <p:nvPr/>
        </p:nvSpPr>
        <p:spPr>
          <a:xfrm>
            <a:off x="5921970" y="1378735"/>
            <a:ext cx="2487141" cy="826130"/>
          </a:xfrm>
          <a:prstGeom prst="flowChartAlternateProcess">
            <a:avLst/>
          </a:prstGeom>
          <a:noFill/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Callout 57"/>
              <p:cNvSpPr/>
              <p:nvPr/>
            </p:nvSpPr>
            <p:spPr>
              <a:xfrm>
                <a:off x="6896943" y="2409114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Oval Callout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43" y="2409114"/>
                <a:ext cx="1512168" cy="796013"/>
              </a:xfrm>
              <a:prstGeom prst="wedgeEllipseCallout">
                <a:avLst>
                  <a:gd name="adj1" fmla="val -39818"/>
                  <a:gd name="adj2" fmla="val -7236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039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神经网络逼近误差可写为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设计控制律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98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误差方程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定义</a:t>
                </a:r>
                <a:r>
                  <a:rPr lang="zh-CN" altLang="en-US" dirty="0">
                    <a:solidFill>
                      <a:srgbClr val="0000FF"/>
                    </a:solidFill>
                  </a:rPr>
                  <a:t>增广误差信号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augmented error signal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̃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15616" y="6126163"/>
                <a:ext cx="54521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altLang="zh-CN" b="0" i="1" dirty="0"/>
                  <a:t>  </a:t>
                </a:r>
                <a:r>
                  <a:rPr lang="zh-CN" altLang="en-US" b="0" dirty="0"/>
                  <a:t>辅助信号（</a:t>
                </a:r>
                <a:r>
                  <a:rPr lang="en-US" altLang="zh-CN" b="0" dirty="0">
                    <a:cs typeface="Times New Roman" panose="02020603050405020304" pitchFamily="18" charset="0"/>
                  </a:rPr>
                  <a:t>auxiliary signal</a:t>
                </a:r>
                <a:r>
                  <a:rPr lang="zh-CN" altLang="en-US" b="0" dirty="0">
                    <a:cs typeface="Times New Roman" panose="02020603050405020304" pitchFamily="18" charset="0"/>
                  </a:rPr>
                  <a:t>）</a:t>
                </a:r>
                <a:endParaRPr lang="zh-CN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126163"/>
                <a:ext cx="5452198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6279" r="-89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545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5693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定义离散时间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556792"/>
                <a:ext cx="8229600" cy="4569371"/>
              </a:xfrm>
              <a:blipFill>
                <a:blip r:embed="rId3"/>
                <a:stretch>
                  <a:fillRect l="-1481" t="-1733" b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4408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设计自适应律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0                                           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1341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5"/>
                <a:ext cx="8229600" cy="28083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sz="200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US" altLang="zh-CN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zh-CN" altLang="en-US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rad>
                                          <m:sSubSup>
                                            <m:sSubSupPr>
                                              <m:ctrlPr>
                                                <a:rPr lang="en-US" altLang="zh-CN" sz="200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−1))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)]      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5"/>
                <a:ext cx="8229600" cy="2808312"/>
              </a:xfr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1845" y="4774994"/>
                <a:ext cx="8363272" cy="198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设计辅助信号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保证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从而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45" y="4774994"/>
                <a:ext cx="8363272" cy="1986762"/>
              </a:xfrm>
              <a:prstGeom prst="rect">
                <a:avLst/>
              </a:prstGeom>
              <a:blipFill>
                <a:blip r:embed="rId4"/>
                <a:stretch>
                  <a:fillRect l="-1458" t="-3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26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556792"/>
                <a:ext cx="9144000" cy="5164683"/>
              </a:xfrm>
            </p:spPr>
            <p:txBody>
              <a:bodyPr/>
              <a:lstStyle/>
              <a:p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400" dirty="0"/>
                  <a:t>因此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故</a:t>
                </a: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556792"/>
                <a:ext cx="9144000" cy="5164683"/>
              </a:xfrm>
              <a:blipFill rotWithShape="0">
                <a:blip r:embed="rId3"/>
                <a:stretch>
                  <a:fillRect l="-1200" t="-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6312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844824"/>
                <a:ext cx="9144000" cy="48766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则可以保证跟踪性能，且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可以任意小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844824"/>
                <a:ext cx="9144000" cy="4876651"/>
              </a:xfrm>
              <a:blipFill rotWithShape="0">
                <a:blip r:embed="rId3"/>
                <a:stretch>
                  <a:fillRect l="-1000"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5" y="2450153"/>
            <a:ext cx="7571184" cy="4300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89" y="4408489"/>
            <a:ext cx="2646000" cy="48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4" y="5373216"/>
            <a:ext cx="3153150" cy="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92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离散系统的</a:t>
            </a:r>
            <a:r>
              <a:rPr lang="en-US" altLang="zh-CN" dirty="0"/>
              <a:t>RBF</a:t>
            </a:r>
            <a:r>
              <a:rPr lang="zh-CN" altLang="en-US" dirty="0"/>
              <a:t>网络控制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766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zh-CN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den>
                              </m:f>
                            </m:e>
                          </m:d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acc>
                            <m:accPr>
                              <m:chr m:val="̅"/>
                              <m:ctrlP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Simon G.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Fabri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Visakan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Kadirkamanathan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Functional Adaptive Control An Intelligent Systems Approach Springer 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Verlag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London (2001), Chapter 5.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76651"/>
              </a:xfrm>
              <a:blipFill rotWithShape="0">
                <a:blip r:embed="rId3"/>
                <a:stretch>
                  <a:fillRect l="-1111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88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46413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离散时间系统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−1))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⁡(−0.25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未知</m:t>
                    </m:r>
                  </m:oMath>
                </a14:m>
                <a:r>
                  <a:rPr lang="zh-CN" altLang="en-US" dirty="0"/>
                  <a:t>，用</a:t>
                </a:r>
                <a:r>
                  <a:rPr lang="en-US" altLang="zh-CN" dirty="0"/>
                  <a:t>RBF</a:t>
                </a:r>
                <a:r>
                  <a:rPr lang="zh-CN" altLang="en-US" dirty="0"/>
                  <a:t>对其进行逼近，结构为</a:t>
                </a:r>
                <a:r>
                  <a:rPr lang="en-US" altLang="zh-CN" dirty="0"/>
                  <a:t>1-9-1</a:t>
                </a:r>
                <a:r>
                  <a:rPr lang="zh-CN" altLang="en-US" dirty="0"/>
                  <a:t>，网络输入取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−2,−1.5 −1.0 −0.5 0 0.5 1.0 1.5 2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=15,(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=1,2,⋯,9)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初始取值为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之间的随机数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=−0.01,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=50000,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=0.003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4641379"/>
              </a:xfrm>
              <a:blipFill>
                <a:blip r:embed="rId2"/>
                <a:stretch>
                  <a:fillRect l="-1481" t="-1840" b="-53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4211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4094"/>
            <a:ext cx="4896544" cy="36658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795571"/>
            <a:ext cx="4032448" cy="29111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1560" y="2064112"/>
            <a:ext cx="360040" cy="273303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971600" y="3795571"/>
            <a:ext cx="4464496" cy="6415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15616" y="602128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err="1"/>
              <a:t>ts</a:t>
            </a:r>
            <a:r>
              <a:rPr lang="en-US" altLang="zh-CN" b="0" dirty="0"/>
              <a:t>=0.001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868144" y="227687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指令跟踪</a:t>
            </a:r>
          </a:p>
        </p:txBody>
      </p:sp>
    </p:spTree>
    <p:extLst>
      <p:ext uri="{BB962C8B-B14F-4D97-AF65-F5344CB8AC3E}">
        <p14:creationId xmlns:p14="http://schemas.microsoft.com/office/powerpoint/2010/main" val="59074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学习算法：梯度下降算法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−2)</m:t>
                        </m:r>
                      </m:den>
                    </m:f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just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sgn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−2)</m:t>
                            </m:r>
                          </m:den>
                        </m:f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2342" b="-4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58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80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14" y="1844824"/>
            <a:ext cx="3709913" cy="2777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1867055"/>
            <a:ext cx="288032" cy="24980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15616" y="3501008"/>
            <a:ext cx="4464496" cy="9361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220072" y="23488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控制量</a:t>
            </a:r>
          </a:p>
        </p:txBody>
      </p:sp>
    </p:spTree>
    <p:extLst>
      <p:ext uri="{BB962C8B-B14F-4D97-AF65-F5344CB8AC3E}">
        <p14:creationId xmlns:p14="http://schemas.microsoft.com/office/powerpoint/2010/main" val="1545067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RBF</a:t>
            </a:r>
            <a:r>
              <a:rPr lang="zh-CN" altLang="en-US" dirty="0"/>
              <a:t>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0" y="1700808"/>
            <a:ext cx="4292731" cy="3213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43" y="3429000"/>
            <a:ext cx="3709913" cy="2777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1988840"/>
            <a:ext cx="288032" cy="24980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043608" y="3429000"/>
            <a:ext cx="4464496" cy="14856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98050" y="2635606"/>
                <a:ext cx="3490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及其</m:t>
                    </m:r>
                  </m:oMath>
                </a14:m>
                <a:r>
                  <a:rPr lang="zh-CN" altLang="en-US" dirty="0"/>
                  <a:t>估计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050" y="2635606"/>
                <a:ext cx="3490892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5116" r="-2618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402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83768" y="3011289"/>
            <a:ext cx="45561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二、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RBF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神经网络控制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83768" y="3722489"/>
            <a:ext cx="51323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三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  <a:ea typeface="楷体_GB2312" pitchFamily="49" charset="-122"/>
              </a:rPr>
              <a:t>、</a:t>
            </a:r>
            <a:r>
              <a:rPr lang="en-US" altLang="zh-CN" sz="3200" b="0" dirty="0">
                <a:solidFill>
                  <a:schemeClr val="tx2">
                    <a:lumMod val="75000"/>
                  </a:schemeClr>
                </a:solidFill>
              </a:rPr>
              <a:t>CMAC</a:t>
            </a:r>
            <a:r>
              <a:rPr lang="zh-CN" altLang="en-US" sz="3200" b="0" dirty="0">
                <a:solidFill>
                  <a:schemeClr val="tx2">
                    <a:lumMod val="75000"/>
                  </a:schemeClr>
                </a:solidFill>
              </a:rPr>
              <a:t>神经网络控制</a:t>
            </a:r>
            <a:endParaRPr lang="en-US" altLang="zh-CN" sz="3200" b="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83768" y="4466432"/>
            <a:ext cx="48434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四、</a:t>
            </a:r>
            <a:r>
              <a:rPr lang="en-US" altLang="zh-CN" sz="3200" b="0" dirty="0">
                <a:solidFill>
                  <a:schemeClr val="bg1">
                    <a:lumMod val="85000"/>
                  </a:schemeClr>
                </a:solidFill>
              </a:rPr>
              <a:t>Hopfield</a:t>
            </a: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网络优化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ea typeface="隶书" pitchFamily="49" charset="-122"/>
              </a:rPr>
              <a:t>本讲的主要内容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4" name="灯片编号占位符 9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C1F1DE-8601-4E45-AE10-B24C3544E738}" type="slidenum">
              <a:rPr lang="zh-CN" altLang="en-US" sz="1200">
                <a:solidFill>
                  <a:srgbClr val="898989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1200">
              <a:solidFill>
                <a:srgbClr val="89898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483768" y="2262583"/>
            <a:ext cx="49685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3200" b="0" dirty="0">
                <a:solidFill>
                  <a:schemeClr val="bg1">
                    <a:lumMod val="85000"/>
                  </a:schemeClr>
                </a:solidFill>
              </a:rPr>
              <a:t>一、人工神经元控制系统</a:t>
            </a:r>
            <a:endParaRPr lang="zh-CN" altLang="en-US" sz="3200" b="0" dirty="0">
              <a:solidFill>
                <a:schemeClr val="bg1">
                  <a:lumMod val="85000"/>
                </a:schemeClr>
              </a:solidFill>
              <a:latin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420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1774094"/>
            <a:ext cx="8229600" cy="4352069"/>
          </a:xfrm>
        </p:spPr>
        <p:txBody>
          <a:bodyPr/>
          <a:lstStyle/>
          <a:p>
            <a:r>
              <a:rPr lang="zh-CN" altLang="en-US" dirty="0"/>
              <a:t>小脑模型关节控制器（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Cerebellar Model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Arculation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1975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Albus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仿照小脑如何控制肢体运动的原理而建立的神经网络模型，主要用来求解机械手的关节运动</a:t>
            </a:r>
            <a:endParaRPr lang="en-US" altLang="zh-CN" dirty="0"/>
          </a:p>
          <a:p>
            <a:r>
              <a:rPr lang="zh-CN" altLang="en-US" dirty="0"/>
              <a:t>推广至机器人控制、模式识别、自适应控制、信号处理等</a:t>
            </a:r>
            <a:endParaRPr lang="en-US" altLang="zh-CN" dirty="0"/>
          </a:p>
          <a:p>
            <a:r>
              <a:rPr lang="zh-CN" altLang="en-US" dirty="0"/>
              <a:t>局部逼近神经网络</a:t>
            </a:r>
            <a:endParaRPr lang="en-US" altLang="zh-CN" dirty="0"/>
          </a:p>
          <a:p>
            <a:r>
              <a:rPr lang="zh-CN" altLang="en-US" dirty="0"/>
              <a:t>一种联想网络，具有局部泛化能力，相似输入产生相似输出，远离的输入产生几乎独立地输出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86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>
          <a:xfrm>
            <a:off x="457200" y="6148952"/>
            <a:ext cx="8229600" cy="57252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原理结构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08206"/>
            <a:ext cx="7023201" cy="424928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55576" y="1696964"/>
            <a:ext cx="2808312" cy="46593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95736" y="1593265"/>
            <a:ext cx="5616624" cy="465938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5576" y="1696964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固定的非线性输入层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602052" y="1572983"/>
            <a:ext cx="3070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可调的线性输出层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172214" y="5794959"/>
            <a:ext cx="1663482" cy="640254"/>
          </a:xfrm>
          <a:prstGeom prst="wedgeRoundRectCallout">
            <a:avLst>
              <a:gd name="adj1" fmla="val 130444"/>
              <a:gd name="adj2" fmla="val -218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M</a:t>
            </a:r>
            <a:r>
              <a:rPr lang="zh-CN" altLang="en-US" sz="1800" dirty="0"/>
              <a:t>维相联空间</a:t>
            </a:r>
          </a:p>
        </p:txBody>
      </p:sp>
    </p:spTree>
    <p:extLst>
      <p:ext uri="{BB962C8B-B14F-4D97-AF65-F5344CB8AC3E}">
        <p14:creationId xmlns:p14="http://schemas.microsoft.com/office/powerpoint/2010/main" val="42172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神经网络数学表示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3669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b="1" dirty="0">
                    <a:latin typeface="Cambria Math" panose="02040503050406030204" pitchFamily="18" charset="0"/>
                  </a:rPr>
                  <a:t>实现非线性映射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维相联空间；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固定数目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感受野（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reception field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）的大小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泛化参数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36691"/>
              </a:xfrm>
              <a:blipFill rotWithShape="0">
                <a:blip r:embed="rId2"/>
                <a:stretch>
                  <a:fillRect l="-1481" t="-1630" r="-296" b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431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神经网络学习算法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2813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/>
                  <a:t>连接权学习算法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b="1" dirty="0"/>
                  <a:t>标量形式</a:t>
                </a:r>
                <a:r>
                  <a:rPr lang="en-US" altLang="zh-CN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1" dirty="0"/>
                  <a:t>矢量形式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zh-CN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den>
                    </m:f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281339"/>
              </a:xfrm>
              <a:blipFill rotWithShape="0">
                <a:blip r:embed="rId2"/>
                <a:stretch>
                  <a:fillRect l="-1481" t="-1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191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神经网络学习算法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32808" y="1665845"/>
                <a:ext cx="8229600" cy="4968552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sz="3500" dirty="0"/>
                  <a:t>定义</a:t>
                </a:r>
                <a:endParaRPr lang="en-US" altLang="zh-CN" sz="35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altLang="zh-CN" sz="3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zh-CN" altLang="en-US" sz="35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=−[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)]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b="0" dirty="0"/>
                  <a:t>=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2808" y="1665845"/>
                <a:ext cx="8229600" cy="4968552"/>
              </a:xfrm>
              <a:blipFill rotWithShape="0">
                <a:blip r:embed="rId2"/>
                <a:stretch>
                  <a:fillRect l="-1926" t="-1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657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⇒0&lt;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CMAC</a:t>
                </a:r>
                <a:r>
                  <a:rPr lang="zh-CN" altLang="en-US" dirty="0"/>
                  <a:t>网络具有如下特性：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可以实现从输入到输出的任意映射，输入各向量分量的量化精度愈高，分块愈细，逼近任意函数的精度就愈高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具有局部扩展功能，即在局部空间中靠近的向量，对应的输出也是靠近的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采用自适应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LMS</a:t>
                </a:r>
                <a:r>
                  <a:rPr lang="zh-CN" altLang="en-US" dirty="0"/>
                  <a:t>自适应算法，可得到全局最小值</a:t>
                </a:r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由于相联空间中只有少数几个元素为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，其余均为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，因此在一次训练中只有少数的连接权需要调整，计算量比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BP</a:t>
                </a:r>
                <a:r>
                  <a:rPr lang="zh-CN" altLang="en-US" dirty="0"/>
                  <a:t>网络要小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 rotWithShape="0"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48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输入向量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zh-CN" altLang="en-US" dirty="0"/>
                  <a:t>相联空间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/>
                  <a:t>中向量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输入较近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输出较近     输入较远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/>
                  <a:t>输出较远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输入空间距离（海明距离</a:t>
                </a:r>
                <a:r>
                  <a:rPr lang="en-US" altLang="zh-CN" dirty="0"/>
                  <a:t>,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Hamming Distance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dirty="0"/>
                  <a:t>较近   交集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应较大 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距离</m:t>
                    </m:r>
                  </m:oMath>
                </a14:m>
                <a:r>
                  <a:rPr lang="zh-CN" altLang="en-US" dirty="0"/>
                  <a:t>较远   交集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应较小  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844824"/>
                <a:ext cx="8229600" cy="4896544"/>
              </a:xfrm>
              <a:blipFill rotWithShape="0">
                <a:blip r:embed="rId2"/>
                <a:stretch>
                  <a:fillRect l="-1481" t="-1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53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zh-CN" altLang="en-US" dirty="0"/>
                  <a:t>稳定性分析</a:t>
                </a:r>
                <a:endParaRPr lang="en-US" altLang="zh-CN" dirty="0"/>
              </a:p>
              <a:p>
                <a:pPr marL="0" indent="0" algn="just">
                  <a:buNone/>
                </a:pPr>
                <a:r>
                  <a:rPr lang="zh-CN" altLang="en-US" dirty="0"/>
                  <a:t>取</a:t>
                </a:r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Lyapunov</a:t>
                </a:r>
                <a:r>
                  <a:rPr lang="zh-CN" altLang="en-US" dirty="0"/>
                  <a:t>函数 </a:t>
                </a:r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zh-CN" altLang="en-US" sz="20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𝐷𝑃</m:t>
                      </m:r>
                    </m:oMath>
                  </m:oMathPara>
                </a14:m>
                <a:endParaRPr lang="en-US" altLang="zh-CN" sz="2000" b="0" dirty="0"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&lt;2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𝐷𝑃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836713"/>
                <a:ext cx="8291264" cy="3384375"/>
              </a:xfrm>
              <a:blipFill>
                <a:blip r:embed="rId3"/>
                <a:stretch>
                  <a:fillRect l="-1471" t="-1802" b="-41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302" y="8159764"/>
                <a:ext cx="265172" cy="430887"/>
              </a:xfrm>
              <a:prstGeom prst="rect">
                <a:avLst/>
              </a:prstGeom>
              <a:blipFill>
                <a:blip r:embed="rId4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1025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5658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中非零元素的集合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要求：相联空间的元素个数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远远大于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中元素的个数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通常选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保证输入空间的每一点都存在唯一的映射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的每个分量可以取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个不同的值，则输入共有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个不同模式。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假定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的组合数为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=100⇒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484784"/>
                <a:ext cx="8229600" cy="5256584"/>
              </a:xfrm>
              <a:blipFill rotWithShape="0">
                <a:blip r:embed="rId2"/>
                <a:stretch>
                  <a:fillRect l="-1481" t="-2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599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1" y="1484784"/>
                <a:ext cx="8784977" cy="52565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/>
                  <a:t>非线性映射分解成两步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1)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将输入向量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的每个分量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转成二进制变量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只有一个区间段的位值均为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，其余为</a:t>
                </a:r>
                <a:r>
                  <a:rPr lang="en-US" altLang="zh-CN" dirty="0"/>
                  <a:t>0</a:t>
                </a:r>
              </a:p>
              <a:p>
                <a:r>
                  <a:rPr lang="zh-CN" altLang="en-US" dirty="0"/>
                  <a:t>在任何一个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中位值为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的个数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均等于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1" y="1484784"/>
                <a:ext cx="8784977" cy="5256584"/>
              </a:xfrm>
              <a:blipFill>
                <a:blip r:embed="rId2"/>
                <a:stretch>
                  <a:fillRect l="-1387" t="-12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999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4784"/>
            <a:ext cx="8229600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974171"/>
                  </p:ext>
                </p:extLst>
              </p:nvPr>
            </p:nvGraphicFramePr>
            <p:xfrm>
              <a:off x="79740" y="1916830"/>
              <a:ext cx="8820471" cy="4608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0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7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18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72593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367520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1895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1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8974171"/>
                  </p:ext>
                </p:extLst>
              </p:nvPr>
            </p:nvGraphicFramePr>
            <p:xfrm>
              <a:off x="79740" y="1916830"/>
              <a:ext cx="8820471" cy="46085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503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70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0186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2896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65606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725931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367520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18956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1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194" t="-1449" r="-301" b="-10072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26" t="-101449" r="-1100000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29787" t="-101449" r="-131595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80000" t="-101449" r="-93083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54545" t="-101449" r="-746212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93277" t="-101449" r="-727731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89167" t="-101449" r="-62166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589167" t="-101449" r="-521667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694958" t="-101449" r="-426050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875926" t="-101449" r="-369444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975926" t="-101449" r="-269444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85981" t="-101449" r="-17196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57500" t="-101449" r="-53333" b="-907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315000" t="-101449" r="-6667" b="-907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18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椭圆 6"/>
          <p:cNvSpPr/>
          <p:nvPr/>
        </p:nvSpPr>
        <p:spPr>
          <a:xfrm>
            <a:off x="4540712" y="3573016"/>
            <a:ext cx="504056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5172" y="3573016"/>
            <a:ext cx="504056" cy="1728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07387" y="1484784"/>
                <a:ext cx="24341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87" y="1484784"/>
                <a:ext cx="243412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637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20083466"/>
                  </p:ext>
                </p:extLst>
              </p:nvPr>
            </p:nvGraphicFramePr>
            <p:xfrm>
              <a:off x="107504" y="2105470"/>
              <a:ext cx="4458041" cy="4752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8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21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20083466"/>
                  </p:ext>
                </p:extLst>
              </p:nvPr>
            </p:nvGraphicFramePr>
            <p:xfrm>
              <a:off x="107504" y="2105470"/>
              <a:ext cx="4458041" cy="475253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816"/>
                    <a:gridCol w="3321225"/>
                  </a:tblGrid>
                  <a:tr h="4752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35" t="-1282" r="-294118" b="-9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1282" r="-917" b="-9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101282" r="-917" b="-8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201282" r="-917" b="-7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301282" r="-917" b="-6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401282" r="-917" b="-5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501282" r="-917" b="-4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601282" r="-917" b="-3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701282" r="-917" b="-2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8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801282" r="-917" b="-125641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9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495" t="-901282" r="-917" b="-256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083185" y="2276872"/>
                <a:ext cx="3603615" cy="1074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185" y="2276872"/>
                <a:ext cx="3603615" cy="10747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933877" y="3789040"/>
                <a:ext cx="41571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877" y="3789040"/>
                <a:ext cx="4157164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670622" y="5439885"/>
                <a:ext cx="44977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622" y="5439885"/>
                <a:ext cx="449777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629556" y="1582250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56" y="1582250"/>
                <a:ext cx="279031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6471" r="-3493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6460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19919266"/>
                  </p:ext>
                </p:extLst>
              </p:nvPr>
            </p:nvGraphicFramePr>
            <p:xfrm>
              <a:off x="456031" y="3501008"/>
              <a:ext cx="3593945" cy="2833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6774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752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3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/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19919266"/>
                  </p:ext>
                </p:extLst>
              </p:nvPr>
            </p:nvGraphicFramePr>
            <p:xfrm>
              <a:off x="456031" y="3501008"/>
              <a:ext cx="3593945" cy="2833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6469"/>
                    <a:gridCol w="2677476"/>
                  </a:tblGrid>
                  <a:tr h="4752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2" t="-1282" r="-294040" b="-52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1282" r="-909" b="-521795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101282" r="-909" b="-421795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201282" r="-909" b="-321795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309211" r="-909" b="-230263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398718" r="-909" b="-124359"/>
                          </a:stretch>
                        </a:blipFill>
                      </a:tcPr>
                    </a:tc>
                  </a:tr>
                  <a:tr h="475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4545" t="-498718" r="-909" b="-2435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96158"/>
                  </p:ext>
                </p:extLst>
              </p:nvPr>
            </p:nvGraphicFramePr>
            <p:xfrm>
              <a:off x="4427984" y="2670555"/>
              <a:ext cx="376808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84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90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96158"/>
                  </p:ext>
                </p:extLst>
              </p:nvPr>
            </p:nvGraphicFramePr>
            <p:xfrm>
              <a:off x="4427984" y="2670555"/>
              <a:ext cx="376808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4040"/>
                    <a:gridCol w="1884040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23" t="-1333" r="-10096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1333" r="-1294" b="-7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101333" r="-1294" b="-6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201333" r="-1294" b="-5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3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297368" r="-1294" b="-423684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4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402667" r="-1294" b="-3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502667" r="-1294" b="-2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6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602667" r="-1294" b="-1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 smtClean="0"/>
                            <a:t>7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7" t="-702667" r="-1294" b="-2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11560" y="1700808"/>
                <a:ext cx="7345344" cy="877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7345344" cy="8779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71600" y="2958028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958028"/>
                <a:ext cx="2790316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15116" r="-349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788024" y="2147335"/>
                <a:ext cx="27903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dirty="0"/>
                  <a:t>简化形式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147335"/>
                <a:ext cx="279031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15116" r="-3493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93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1" y="384716"/>
            <a:ext cx="8229600" cy="1143000"/>
          </a:xfrm>
        </p:spPr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828523"/>
                  </p:ext>
                </p:extLst>
              </p:nvPr>
            </p:nvGraphicFramePr>
            <p:xfrm>
              <a:off x="179512" y="1774093"/>
              <a:ext cx="8964487" cy="500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6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52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1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121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33163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712947">
                    <a:tc rowSpan="2" gridSpan="2"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                      </a:t>
                          </a:r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           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altLang="zh-CN" dirty="0"/>
                        </a:p>
                        <a:p>
                          <a:endParaRPr lang="en-US" altLang="zh-CN" dirty="0"/>
                        </a:p>
                        <a:p>
                          <a:r>
                            <a:rPr lang="en-US" altLang="zh-CN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E,F,G,H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25791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𝐸𝑎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𝐹𝑏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𝐺𝑐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𝐻𝑑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𝐹𝑓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52579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𝐴𝑖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𝐵𝑗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𝐶𝑔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𝐷h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𝐸𝑖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𝐹𝑗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𝐺𝑔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𝐻h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3828523"/>
                  </p:ext>
                </p:extLst>
              </p:nvPr>
            </p:nvGraphicFramePr>
            <p:xfrm>
              <a:off x="179512" y="1774093"/>
              <a:ext cx="8964487" cy="500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6913"/>
                    <a:gridCol w="635295"/>
                    <a:gridCol w="1296144"/>
                    <a:gridCol w="1512168"/>
                    <a:gridCol w="1512168"/>
                    <a:gridCol w="1440160"/>
                    <a:gridCol w="1331639"/>
                  </a:tblGrid>
                  <a:tr h="712947">
                    <a:tc rowSpan="2"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6" t="-985" r="-380782" b="-305911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E,B,C,D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E,F,C,D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E,F,G,D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E,F,G,H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525791">
                    <a:tc gridSpan="2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205000" r="-62709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205000" r="-448826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205000" r="-28548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205000" r="-185484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205000" r="-94915" b="-521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205000" r="-2283" b="-521000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350575" r="-62709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350575" r="-448826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350575" r="-28548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350575" r="-185484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350575" r="-94915" b="-498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350575" r="-2283" b="-4988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455814" r="-62709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455814" r="-448826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455814" r="-28548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455814" r="-185484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455814" r="-94915" b="-4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455814" r="-2283" b="-4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555814" r="-62709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555814" r="-448826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555814" r="-28548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555814" r="-185484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555814" r="-94915" b="-3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555814" r="-2283" b="-3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655814" r="-62709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655814" r="-448826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655814" r="-28548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655814" r="-185484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655814" r="-94915" b="-2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655814" r="-2283" b="-204651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747126" r="-62709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747126" r="-448826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747126" r="-28548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747126" r="-185484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747126" r="-94915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747126" r="-2283" b="-102299"/>
                          </a:stretch>
                        </a:blipFill>
                      </a:tcPr>
                    </a:tc>
                  </a:tr>
                  <a:tr h="52579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93" t="-856977" r="-62709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44601" t="-856977" r="-448826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081" t="-856977" r="-28548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10081" t="-856977" r="-185484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30932" t="-856977" r="-94915" b="-34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72146" t="-856977" r="-2283" b="-34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1" name="直接连接符 10"/>
          <p:cNvCxnSpPr/>
          <p:nvPr/>
        </p:nvCxnSpPr>
        <p:spPr>
          <a:xfrm>
            <a:off x="765921" y="1766243"/>
            <a:ext cx="1224136" cy="12241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9512" y="2348724"/>
            <a:ext cx="1810545" cy="6416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563888" y="1297039"/>
                <a:ext cx="241938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1297039"/>
                <a:ext cx="2419380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A0C69520-ADD9-4BD0-9FF2-2FDE59B0FAF2}"/>
              </a:ext>
            </a:extLst>
          </p:cNvPr>
          <p:cNvSpPr txBox="1"/>
          <p:nvPr/>
        </p:nvSpPr>
        <p:spPr>
          <a:xfrm>
            <a:off x="3146826" y="124302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002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输入层非线性映射实现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9512" y="1844824"/>
                <a:ext cx="8507288" cy="48965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𝑬𝒆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dirty="0">
                              <a:latin typeface="Cambria Math" panose="02040503050406030204" pitchFamily="18" charset="0"/>
                            </a:rPr>
                            <m:t>∧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对所有的组合并不总成立，但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距离增加时，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zh-CN" altLang="en-US" dirty="0">
                            <a:latin typeface="Cambria Math" panose="02040503050406030204" pitchFamily="18" charset="0"/>
                          </a:rPr>
                          <m:t>∧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不会增加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使邻域内产生泛化，而不同邻域则产生分类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9512" y="1844824"/>
                <a:ext cx="8507288" cy="4896544"/>
              </a:xfrm>
              <a:blipFill rotWithShape="0">
                <a:blip r:embed="rId2"/>
                <a:stretch>
                  <a:fillRect l="-1433" r="-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0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网络存储哈希编码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的映射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的每个分量有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个值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的维数为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 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=50,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则需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/>
                  <a:t>存储单元</a:t>
                </a:r>
                <a:endParaRPr lang="en-US" altLang="zh-CN" dirty="0"/>
              </a:p>
              <a:p>
                <a:r>
                  <a:rPr lang="zh-CN" altLang="en-US" dirty="0"/>
                  <a:t>哈希编码：计算机中数据压缩技术。当在一个大的存储区域稀疏地存储一些数据时，可以通过哈希编码将其压缩到一个很小的区域。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将稀疏地存于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通过</m:t>
                    </m:r>
                  </m:oMath>
                </a14:m>
                <a:r>
                  <a:rPr lang="zh-CN" altLang="en-US" dirty="0"/>
                  <a:t>哈希编码将其压缩存储到小的存储区域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/>
                  <a:t>。可以通过产生一个伪随机数的程序来实现，将大的存储区域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的地址作为该伪随机数产生程序的变量，产生的随机数限制在一个很小的范围内，该随机数便作为小存储区域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/>
                  <a:t>的地址。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  <a:blipFill rotWithShape="0">
                <a:blip r:embed="rId3"/>
                <a:stretch>
                  <a:fillRect l="-1433" t="-1528" r="-287" b="-1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695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BC4609B-083C-404D-8758-FAE8AF11C044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238964" cy="41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76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网络存储哈希编码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神经网络控制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CMAC</a:t>
            </a:r>
            <a:r>
              <a:rPr lang="zh-CN" altLang="en-US" dirty="0"/>
              <a:t>神经网络控制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Cambria Math" panose="02040503050406030204" pitchFamily="18" charset="0"/>
                  </a:rPr>
                  <a:t>的映射</a:t>
                </a:r>
                <a:endParaRPr lang="en-US" altLang="zh-CN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①</a:t>
                </a:r>
                <a:r>
                  <a:rPr lang="zh-CN" altLang="en-US" dirty="0"/>
                  <a:t>同一输入向量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所对应的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的不同元素映射到同一地址的概率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=2000,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②相距较远向量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dirty="0">
                        <a:latin typeface="Cambria Math" panose="02040503050406030204" pitchFamily="18" charset="0"/>
                      </a:rPr>
                      <m:t>∧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dirty="0"/>
                  <a:t>但经过映射后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zh-CN" altLang="en-US" dirty="0">
                          <a:latin typeface="Cambria Math" panose="02040503050406030204" pitchFamily="18" charset="0"/>
                        </a:rPr>
                        <m:t>∧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l-GR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=0.818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165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016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199" y="1556792"/>
                <a:ext cx="8507289" cy="5184576"/>
              </a:xfrm>
              <a:blipFill>
                <a:blip r:embed="rId2"/>
                <a:stretch>
                  <a:fillRect l="-1433" t="-1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11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8101</TotalTime>
  <Words>11629</Words>
  <Application>Microsoft Office PowerPoint</Application>
  <PresentationFormat>全屏显示(4:3)</PresentationFormat>
  <Paragraphs>2129</Paragraphs>
  <Slides>170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79" baseType="lpstr">
      <vt:lpstr>黑体</vt:lpstr>
      <vt:lpstr>隶书</vt:lpstr>
      <vt:lpstr>微软雅黑</vt:lpstr>
      <vt:lpstr>Arial</vt:lpstr>
      <vt:lpstr>Calibri</vt:lpstr>
      <vt:lpstr>Cambria Math</vt:lpstr>
      <vt:lpstr>Times New Roman</vt:lpstr>
      <vt:lpstr>Wingdings</vt:lpstr>
      <vt:lpstr>Office 主题​​</vt:lpstr>
      <vt:lpstr>机器人智能控制</vt:lpstr>
      <vt:lpstr>神经网络控制</vt:lpstr>
      <vt:lpstr>本讲的主要内容</vt:lpstr>
      <vt:lpstr>本讲的主要内容</vt:lpstr>
      <vt:lpstr>人工神经元的PID调节器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本讲的主要内容</vt:lpstr>
      <vt:lpstr>RBF(Radial Basis Function)神经网络</vt:lpstr>
      <vt:lpstr>RBF神经网络建模</vt:lpstr>
      <vt:lpstr>仿真实例</vt:lpstr>
      <vt:lpstr>仿真实例</vt:lpstr>
      <vt:lpstr>仿真实例</vt:lpstr>
      <vt:lpstr>仿真实例</vt:lpstr>
      <vt:lpstr>RBF神经网络</vt:lpstr>
      <vt:lpstr>基于RBF神经网络的监督控制</vt:lpstr>
      <vt:lpstr>基于RBF神经网络的监督控制</vt:lpstr>
      <vt:lpstr>仿真实例</vt:lpstr>
      <vt:lpstr>仿真实例</vt:lpstr>
      <vt:lpstr>仿真实例</vt:lpstr>
      <vt:lpstr>仿真实例</vt:lpstr>
      <vt:lpstr>仿真实例</vt:lpstr>
      <vt:lpstr>RBF神经网络的模型参考自适应控制</vt:lpstr>
      <vt:lpstr>RBF神经网络的模型参考自适应控制</vt:lpstr>
      <vt:lpstr>仿真实例</vt:lpstr>
      <vt:lpstr>仿真实例</vt:lpstr>
      <vt:lpstr>RBF自校正控制</vt:lpstr>
      <vt:lpstr>RBF自校正控制</vt:lpstr>
      <vt:lpstr>RBF自校正控制</vt:lpstr>
      <vt:lpstr>RBF自校正控制</vt:lpstr>
      <vt:lpstr>仿真实例</vt:lpstr>
      <vt:lpstr>仿真实例</vt:lpstr>
      <vt:lpstr>仿真实例</vt:lpstr>
      <vt:lpstr>仿真实例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自适应RBF神经网络控制</vt:lpstr>
      <vt:lpstr>仿真实例</vt:lpstr>
      <vt:lpstr>仿真实例1</vt:lpstr>
      <vt:lpstr>仿真实例2</vt:lpstr>
      <vt:lpstr>仿真实例2</vt:lpstr>
      <vt:lpstr>仿真实例2</vt:lpstr>
      <vt:lpstr>仿真实例2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基于RBF神经网络补偿的机器人自适应控制</vt:lpstr>
      <vt:lpstr>仿真实例</vt:lpstr>
      <vt:lpstr>仿真实例</vt:lpstr>
      <vt:lpstr>仿真实例</vt:lpstr>
      <vt:lpstr>仿真实例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离散系统的RBF网络控制</vt:lpstr>
      <vt:lpstr>仿真实例</vt:lpstr>
      <vt:lpstr>仿真实例</vt:lpstr>
      <vt:lpstr>仿真实例</vt:lpstr>
      <vt:lpstr>仿真实例</vt:lpstr>
      <vt:lpstr>本讲的主要内容</vt:lpstr>
      <vt:lpstr>CMAC神经网络</vt:lpstr>
      <vt:lpstr>CMAC神经网络</vt:lpstr>
      <vt:lpstr>CMAC神经网络数学表示</vt:lpstr>
      <vt:lpstr>CMAC神经网络学习算法</vt:lpstr>
      <vt:lpstr>CMAC神经网络学习算法</vt:lpstr>
      <vt:lpstr>CMAC神经网络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CMAC输入层非线性映射实现</vt:lpstr>
      <vt:lpstr>CMAC网络存储哈希编码</vt:lpstr>
      <vt:lpstr>PowerPoint 演示文稿</vt:lpstr>
      <vt:lpstr>CMAC网络存储哈希编码</vt:lpstr>
      <vt:lpstr>机械手控制问题</vt:lpstr>
      <vt:lpstr>机械手逆运动学</vt:lpstr>
      <vt:lpstr>机械手逆运动学</vt:lpstr>
      <vt:lpstr>机械手逆运动学神经网络控制</vt:lpstr>
      <vt:lpstr>CMAC神经网络控制</vt:lpstr>
      <vt:lpstr>机械手正模型NN1</vt:lpstr>
      <vt:lpstr>机械手正模型NN1</vt:lpstr>
      <vt:lpstr>机械手逆模型NN2</vt:lpstr>
      <vt:lpstr>机械手逆模型NN2</vt:lpstr>
      <vt:lpstr>机械手逆模型NN2</vt:lpstr>
      <vt:lpstr>机械手逆模型NN2</vt:lpstr>
      <vt:lpstr>仿真实验</vt:lpstr>
      <vt:lpstr>仿真实验 </vt:lpstr>
      <vt:lpstr>CMAC网络解机械手逆动力学问题</vt:lpstr>
      <vt:lpstr>CMAC网络解机械手逆动力学问题</vt:lpstr>
      <vt:lpstr>CMAC网络解机械手逆动力学问题</vt:lpstr>
      <vt:lpstr>仿真实例</vt:lpstr>
      <vt:lpstr>仿真实验</vt:lpstr>
      <vt:lpstr>仿真实验</vt:lpstr>
      <vt:lpstr>仿真实验</vt:lpstr>
      <vt:lpstr>参数对控制性能影响</vt:lpstr>
      <vt:lpstr>参数对控制性能影响</vt:lpstr>
      <vt:lpstr>鲁棒性和自适应性—量测噪声影响</vt:lpstr>
      <vt:lpstr>鲁棒性和自适应性—负载变化影响</vt:lpstr>
      <vt:lpstr>鲁棒性和自适应性—变化轨迹跟踪</vt:lpstr>
      <vt:lpstr>本讲的主要内容</vt:lpstr>
      <vt:lpstr>Hopfield网络</vt:lpstr>
      <vt:lpstr>离散Hopfield网络（DHNN）</vt:lpstr>
      <vt:lpstr>离散Hopfield网络的状态变换</vt:lpstr>
      <vt:lpstr>离散Hopfield网络</vt:lpstr>
      <vt:lpstr>离散Hopfield网络</vt:lpstr>
      <vt:lpstr>稳定性分析</vt:lpstr>
      <vt:lpstr>稳定性分析</vt:lpstr>
      <vt:lpstr>稳定性分析</vt:lpstr>
      <vt:lpstr>稳定性分析</vt:lpstr>
      <vt:lpstr>离散Hopfield网络</vt:lpstr>
      <vt:lpstr>离散Hopfield网络</vt:lpstr>
      <vt:lpstr>离散Hopfield网络能量函数</vt:lpstr>
      <vt:lpstr>离散Hopfield网络能量极小点的设计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离散Hopfield网络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连续Hopfield网络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思考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Laudon</dc:creator>
  <cp:lastModifiedBy>ruyi</cp:lastModifiedBy>
  <cp:revision>697</cp:revision>
  <dcterms:created xsi:type="dcterms:W3CDTF">1601-01-01T00:00:00Z</dcterms:created>
  <dcterms:modified xsi:type="dcterms:W3CDTF">2020-11-02T16:15:49Z</dcterms:modified>
</cp:coreProperties>
</file>